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2" r:id="rId2"/>
    <p:sldMasterId id="2147483804" r:id="rId3"/>
    <p:sldMasterId id="2147483816" r:id="rId4"/>
    <p:sldMasterId id="2147483828" r:id="rId5"/>
    <p:sldMasterId id="2147483840" r:id="rId6"/>
    <p:sldMasterId id="2147483852" r:id="rId7"/>
    <p:sldMasterId id="2147483864" r:id="rId8"/>
  </p:sldMasterIdLst>
  <p:notesMasterIdLst>
    <p:notesMasterId r:id="rId47"/>
  </p:notesMasterIdLst>
  <p:handoutMasterIdLst>
    <p:handoutMasterId r:id="rId48"/>
  </p:handoutMasterIdLst>
  <p:sldIdLst>
    <p:sldId id="386" r:id="rId9"/>
    <p:sldId id="373" r:id="rId10"/>
    <p:sldId id="436" r:id="rId11"/>
    <p:sldId id="437" r:id="rId12"/>
    <p:sldId id="412" r:id="rId13"/>
    <p:sldId id="438" r:id="rId14"/>
    <p:sldId id="439" r:id="rId15"/>
    <p:sldId id="440" r:id="rId16"/>
    <p:sldId id="441" r:id="rId17"/>
    <p:sldId id="418" r:id="rId18"/>
    <p:sldId id="457" r:id="rId19"/>
    <p:sldId id="451" r:id="rId20"/>
    <p:sldId id="452" r:id="rId21"/>
    <p:sldId id="453" r:id="rId22"/>
    <p:sldId id="454" r:id="rId23"/>
    <p:sldId id="455" r:id="rId24"/>
    <p:sldId id="456" r:id="rId25"/>
    <p:sldId id="422" r:id="rId26"/>
    <p:sldId id="423" r:id="rId27"/>
    <p:sldId id="442" r:id="rId28"/>
    <p:sldId id="443" r:id="rId29"/>
    <p:sldId id="444" r:id="rId30"/>
    <p:sldId id="445" r:id="rId31"/>
    <p:sldId id="446" r:id="rId32"/>
    <p:sldId id="447" r:id="rId33"/>
    <p:sldId id="448" r:id="rId34"/>
    <p:sldId id="449" r:id="rId35"/>
    <p:sldId id="450" r:id="rId36"/>
    <p:sldId id="435" r:id="rId37"/>
    <p:sldId id="415" r:id="rId38"/>
    <p:sldId id="406" r:id="rId39"/>
    <p:sldId id="361" r:id="rId40"/>
    <p:sldId id="409" r:id="rId41"/>
    <p:sldId id="410" r:id="rId42"/>
    <p:sldId id="411" r:id="rId43"/>
    <p:sldId id="420" r:id="rId44"/>
    <p:sldId id="421" r:id="rId45"/>
    <p:sldId id="458" r:id="rId46"/>
  </p:sldIdLst>
  <p:sldSz cx="9144000" cy="6858000" type="screen4x3"/>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6C3600"/>
    <a:srgbClr val="7C6130"/>
    <a:srgbClr val="8D6E37"/>
    <a:srgbClr val="72592C"/>
    <a:srgbClr val="FF9933"/>
    <a:srgbClr val="482400"/>
    <a:srgbClr val="2A1500"/>
    <a:srgbClr val="462300"/>
    <a:srgbClr val="A2C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6" autoAdjust="0"/>
    <p:restoredTop sz="93268" autoAdjust="0"/>
  </p:normalViewPr>
  <p:slideViewPr>
    <p:cSldViewPr>
      <p:cViewPr varScale="1">
        <p:scale>
          <a:sx n="82" d="100"/>
          <a:sy n="82" d="100"/>
        </p:scale>
        <p:origin x="1464"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48" d="100"/>
          <a:sy n="148" d="100"/>
        </p:scale>
        <p:origin x="174" y="31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9782757924490191"/>
          <c:y val="0"/>
          <c:w val="0.67414541131076788"/>
          <c:h val="0.92794133086305464"/>
        </c:manualLayout>
      </c:layout>
      <c:pieChart>
        <c:varyColors val="1"/>
        <c:ser>
          <c:idx val="0"/>
          <c:order val="0"/>
          <c:tx>
            <c:strRef>
              <c:f>Sheet1!$B$1</c:f>
              <c:strCache>
                <c:ptCount val="1"/>
                <c:pt idx="0">
                  <c:v>Marks distribution</c:v>
                </c:pt>
              </c:strCache>
            </c:strRef>
          </c:tx>
          <c:dLbls>
            <c:dLbl>
              <c:idx val="0"/>
              <c:layout>
                <c:manualLayout>
                  <c:x val="-0.22224314960629957"/>
                  <c:y val="0.17625866478228691"/>
                </c:manualLayout>
              </c:layout>
              <c:dLblPos val="bestFit"/>
              <c:showLegendKey val="1"/>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0-8418-4A2B-8A64-DABF8287FD13}"/>
                </c:ext>
              </c:extLst>
            </c:dLbl>
            <c:dLbl>
              <c:idx val="1"/>
              <c:layout>
                <c:manualLayout>
                  <c:x val="-4.0400839895013273E-2"/>
                  <c:y val="-0.12536324786324793"/>
                </c:manualLayout>
              </c:layout>
              <c:dLblPos val="bestFit"/>
              <c:showLegendKey val="1"/>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8418-4A2B-8A64-DABF8287FD13}"/>
                </c:ext>
              </c:extLst>
            </c:dLbl>
            <c:dLbl>
              <c:idx val="2"/>
              <c:layout>
                <c:manualLayout>
                  <c:x val="0.20600860892388437"/>
                  <c:y val="-7.2298438656706515E-2"/>
                </c:manualLayout>
              </c:layout>
              <c:dLblPos val="bestFit"/>
              <c:showLegendKey val="1"/>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2-8418-4A2B-8A64-DABF8287FD13}"/>
                </c:ext>
              </c:extLst>
            </c:dLbl>
            <c:dLbl>
              <c:idx val="3"/>
              <c:layout>
                <c:manualLayout>
                  <c:x val="0.20368671916010497"/>
                  <c:y val="9.8670334477421268E-2"/>
                </c:manualLayout>
              </c:layout>
              <c:dLblPos val="bestFit"/>
              <c:showLegendKey val="1"/>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8418-4A2B-8A64-DABF8287FD13}"/>
                </c:ext>
              </c:extLst>
            </c:dLbl>
            <c:dLbl>
              <c:idx val="4"/>
              <c:layout>
                <c:manualLayout>
                  <c:x val="0.10395811023622049"/>
                  <c:y val="0.11431623931623955"/>
                </c:manualLayout>
              </c:layout>
              <c:dLblPos val="bestFit"/>
              <c:showLegendKey val="1"/>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4-8418-4A2B-8A64-DABF8287FD13}"/>
                </c:ext>
              </c:extLst>
            </c:dLbl>
            <c:dLbl>
              <c:idx val="5"/>
              <c:layout>
                <c:manualLayout>
                  <c:x val="0.10878330708661439"/>
                  <c:y val="1.1072077528770445E-2"/>
                </c:manualLayout>
              </c:layout>
              <c:dLblPos val="bestFit"/>
              <c:showLegendKey val="1"/>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8418-4A2B-8A64-DABF8287FD13}"/>
                </c:ext>
              </c:extLst>
            </c:dLbl>
            <c:spPr>
              <a:noFill/>
              <a:ln>
                <a:noFill/>
              </a:ln>
              <a:effectLst/>
            </c:spPr>
            <c:txPr>
              <a:bodyPr/>
              <a:lstStyle/>
              <a:p>
                <a:pPr>
                  <a:defRPr lang="en-US" sz="2200">
                    <a:solidFill>
                      <a:schemeClr val="tx2">
                        <a:lumMod val="50000"/>
                      </a:schemeClr>
                    </a:solidFill>
                  </a:defRPr>
                </a:pPr>
                <a:endParaRPr lang="en-US"/>
              </a:p>
            </c:txPr>
            <c:dLblPos val="bestFit"/>
            <c:showLegendKey val="1"/>
            <c:showVal val="0"/>
            <c:showCatName val="1"/>
            <c:showSerName val="0"/>
            <c:showPercent val="1"/>
            <c:showBubbleSize val="0"/>
            <c:showLeaderLines val="1"/>
            <c:extLst>
              <c:ext xmlns:c15="http://schemas.microsoft.com/office/drawing/2012/chart" uri="{CE6537A1-D6FC-4f65-9D91-7224C49458BB}"/>
            </c:extLst>
          </c:dLbls>
          <c:cat>
            <c:strRef>
              <c:f>Sheet1!$A$2:$A$7</c:f>
              <c:strCache>
                <c:ptCount val="6"/>
                <c:pt idx="0">
                  <c:v>Final Exam</c:v>
                </c:pt>
                <c:pt idx="1">
                  <c:v>One Hour Tests</c:v>
                </c:pt>
                <c:pt idx="2">
                  <c:v>Project/ Term Paper</c:v>
                </c:pt>
                <c:pt idx="3">
                  <c:v>Assignments</c:v>
                </c:pt>
                <c:pt idx="4">
                  <c:v>Quizzes</c:v>
                </c:pt>
                <c:pt idx="5">
                  <c:v>Learning Participation</c:v>
                </c:pt>
              </c:strCache>
            </c:strRef>
          </c:cat>
          <c:val>
            <c:numRef>
              <c:f>Sheet1!$B$2:$B$7</c:f>
              <c:numCache>
                <c:formatCode>General</c:formatCode>
                <c:ptCount val="6"/>
                <c:pt idx="0">
                  <c:v>35</c:v>
                </c:pt>
                <c:pt idx="1">
                  <c:v>30</c:v>
                </c:pt>
                <c:pt idx="2">
                  <c:v>10</c:v>
                </c:pt>
                <c:pt idx="3">
                  <c:v>10</c:v>
                </c:pt>
                <c:pt idx="4">
                  <c:v>10</c:v>
                </c:pt>
                <c:pt idx="5">
                  <c:v>5</c:v>
                </c:pt>
              </c:numCache>
            </c:numRef>
          </c:val>
          <c:extLst>
            <c:ext xmlns:c16="http://schemas.microsoft.com/office/drawing/2014/chart" uri="{C3380CC4-5D6E-409C-BE32-E72D297353CC}">
              <c16:uniqueId val="{00000006-8418-4A2B-8A64-DABF8287FD13}"/>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074697-9B5B-4883-9DA0-746948AF0999}" type="datetimeFigureOut">
              <a:rPr lang="en-US" smtClean="0"/>
              <a:pPr/>
              <a:t>3/24/2021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27618D-B43D-4D6A-83FC-15141D13E48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CCA4F-BEC5-4D11-9210-B5ECA68D0481}" type="datetimeFigureOut">
              <a:rPr lang="en-US" smtClean="0"/>
              <a:pPr/>
              <a:t>3/24/2021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5B3370-FB81-4CC9-BEFE-240FFA8EDB3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a:t>
            </a:fld>
            <a:endParaRPr lang="en-US" sz="1200" kern="1200" dirty="0">
              <a:solidFill>
                <a:prstClr val="black"/>
              </a:solidFill>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10</a:t>
            </a:fld>
            <a:endParaRPr lang="en-US" sz="1200" kern="1200" dirty="0">
              <a:solidFill>
                <a:prstClr val="black"/>
              </a:solidFill>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11</a:t>
            </a:fld>
            <a:endParaRPr lang="en-US" sz="1200" kern="1200" dirty="0">
              <a:solidFill>
                <a:prstClr val="black"/>
              </a:solidFill>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12</a:t>
            </a:fld>
            <a:endParaRPr lang="en-US" sz="1200" kern="1200" dirty="0">
              <a:solidFill>
                <a:prstClr val="black"/>
              </a:solidFill>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13</a:t>
            </a:fld>
            <a:endParaRPr lang="en-US" sz="1200" kern="1200" dirty="0">
              <a:solidFill>
                <a:prstClr val="black"/>
              </a:solidFill>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14</a:t>
            </a:fld>
            <a:endParaRPr lang="en-US" sz="1200" kern="1200" dirty="0">
              <a:solidFill>
                <a:prstClr val="black"/>
              </a:solidFill>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15</a:t>
            </a:fld>
            <a:endParaRPr lang="en-US" sz="1200" kern="1200" dirty="0">
              <a:solidFill>
                <a:prstClr val="black"/>
              </a:solidFill>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16</a:t>
            </a:fld>
            <a:endParaRPr lang="en-US" sz="1200" kern="1200" dirty="0">
              <a:solidFill>
                <a:prstClr val="black"/>
              </a:solidFill>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17</a:t>
            </a:fld>
            <a:endParaRPr lang="en-US" sz="1200" kern="1200" dirty="0">
              <a:solidFill>
                <a:prstClr val="black"/>
              </a:solidFill>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18</a:t>
            </a:fld>
            <a:endParaRPr lang="en-US" sz="1200" kern="1200" dirty="0">
              <a:solidFill>
                <a:prstClr val="black"/>
              </a:solidFill>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Scalable is defined as: </a:t>
            </a:r>
          </a:p>
          <a:p>
            <a:endParaRPr lang="en-US" dirty="0" smtClean="0"/>
          </a:p>
          <a:p>
            <a:r>
              <a:rPr lang="en-US" dirty="0" smtClean="0"/>
              <a:t>“Scalability is a desirable property of a system, a network, or a process, which indicates its ability to either handle growing amounts of work in a graceful manner, or to be readily enlarged.” (Wikipedia)</a:t>
            </a:r>
          </a:p>
          <a:p>
            <a:endParaRPr lang="en-US" dirty="0" smtClean="0"/>
          </a:p>
          <a:p>
            <a:r>
              <a:rPr lang="en-US" dirty="0" smtClean="0"/>
              <a:t>We would like to build a computer network that has the potential to grow</a:t>
            </a:r>
            <a:r>
              <a:rPr lang="en-US" baseline="0" dirty="0" smtClean="0"/>
              <a:t> to global proportions and support diverse applications such as teleconferencing, video on demand, electronic commerce, distributed computing, etc.</a:t>
            </a:r>
          </a:p>
          <a:p>
            <a:endParaRPr lang="en-US" baseline="0" dirty="0" smtClean="0"/>
          </a:p>
          <a:p>
            <a:r>
              <a:rPr lang="en-US" baseline="0" dirty="0" smtClean="0"/>
              <a:t>Answering this question is the overriding goal of this course. We have chosen a textbook which also traces this fundamental question as its overriding theme.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19</a:t>
            </a:fld>
            <a:endParaRPr lang="en-US" sz="1200" kern="1200" dirty="0">
              <a:solidFill>
                <a:prstClr val="black"/>
              </a:solidFill>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this course is about “Computer</a:t>
            </a:r>
            <a:r>
              <a:rPr lang="en-US" baseline="0" dirty="0" smtClean="0"/>
              <a:t> Networks”, it is in place to firstly define Computer Networks.</a:t>
            </a:r>
            <a:r>
              <a:rPr lang="en-US" baseline="0" dirty="0"/>
              <a:t> </a:t>
            </a:r>
            <a:r>
              <a:rPr lang="en-US" baseline="0" dirty="0" smtClean="0"/>
              <a:t>Since computer networks are highly complex, it is hard to provide a single line definition. We will instead take a more descriptive approach.</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05B3370-FB81-4CC9-BEFE-240FFA8EDB3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simplest network possible is</a:t>
            </a:r>
            <a:r>
              <a:rPr lang="en-US" baseline="0" dirty="0" smtClean="0"/>
              <a:t> one in which two hosts are directly connected by some physical medium. This is also called a point to point link. This point to point link can be a length of wire, a piece of optical fiber, or a medium through electromagnetic radiation can be transmitted.</a:t>
            </a:r>
          </a:p>
          <a:p>
            <a:endParaRPr lang="en-US" baseline="0" dirty="0" smtClean="0"/>
          </a:p>
          <a:p>
            <a:r>
              <a:rPr lang="en-US" baseline="0" dirty="0" smtClean="0"/>
              <a:t>There are five problems that must be addressed before nodes can directly exchange packet even when they are directly connected.</a:t>
            </a:r>
          </a:p>
          <a:p>
            <a:endParaRPr lang="en-US" baseline="0" dirty="0" smtClean="0"/>
          </a:p>
          <a:p>
            <a:r>
              <a:rPr lang="en-US" baseline="0" dirty="0" smtClean="0"/>
              <a:t>Encoding problem</a:t>
            </a:r>
          </a:p>
          <a:p>
            <a:r>
              <a:rPr lang="en-US" baseline="0" dirty="0" smtClean="0"/>
              <a:t>Framing problem</a:t>
            </a:r>
          </a:p>
          <a:p>
            <a:r>
              <a:rPr lang="en-US" baseline="0" dirty="0" smtClean="0"/>
              <a:t>Error detection problem</a:t>
            </a:r>
          </a:p>
          <a:p>
            <a:r>
              <a:rPr lang="en-US" baseline="0" dirty="0" smtClean="0"/>
              <a:t>Reliable delivery problem</a:t>
            </a:r>
          </a:p>
          <a:p>
            <a:r>
              <a:rPr lang="en-US" baseline="0" dirty="0" smtClean="0"/>
              <a:t>Media Access Control problem</a:t>
            </a:r>
          </a:p>
          <a:p>
            <a:endParaRPr lang="en-US" baseline="0" dirty="0" smtClean="0"/>
          </a:p>
          <a:p>
            <a:r>
              <a:rPr lang="en-US" baseline="0" dirty="0" smtClean="0"/>
              <a:t>These five issues are dealt separately by different protocols that work at the direct link layer level.</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20</a:t>
            </a:fld>
            <a:endParaRPr lang="en-US" sz="1200" kern="1200" dirty="0">
              <a:solidFill>
                <a:prstClr val="black"/>
              </a:solidFill>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In</a:t>
            </a:r>
            <a:r>
              <a:rPr lang="en-US" baseline="0" dirty="0" smtClean="0"/>
              <a:t> the directly linked networks we studied in topic 2, there are two primary limitations. </a:t>
            </a:r>
          </a:p>
          <a:p>
            <a:endParaRPr lang="en-US" baseline="0" dirty="0" smtClean="0"/>
          </a:p>
          <a:p>
            <a:pPr marL="228600" indent="-228600">
              <a:buAutoNum type="arabicParenR"/>
            </a:pPr>
            <a:r>
              <a:rPr lang="en-US" baseline="0" dirty="0" smtClean="0"/>
              <a:t>Limit of number of nodes that may be attached.</a:t>
            </a:r>
          </a:p>
          <a:p>
            <a:pPr marL="228600" indent="-228600">
              <a:buAutoNum type="arabicParenR"/>
            </a:pPr>
            <a:r>
              <a:rPr lang="en-US" baseline="0" dirty="0" smtClean="0"/>
              <a:t>Limit to how large a geographical area can be covered.</a:t>
            </a:r>
          </a:p>
          <a:p>
            <a:pPr marL="228600" indent="-228600">
              <a:buAutoNum type="arabicParenR"/>
            </a:pPr>
            <a:endParaRPr lang="en-US" baseline="0" dirty="0" smtClean="0"/>
          </a:p>
          <a:p>
            <a:pPr marL="228600" indent="-228600">
              <a:buNone/>
            </a:pPr>
            <a:r>
              <a:rPr lang="en-US" baseline="0" dirty="0" smtClean="0"/>
              <a:t>E.g., Ethernet can span only 2.5 Km and allow no more than 1024 hosts.</a:t>
            </a:r>
          </a:p>
          <a:p>
            <a:pPr marL="228600" indent="-228600">
              <a:buNone/>
            </a:pPr>
            <a:endParaRPr lang="en-US" baseline="0" dirty="0" smtClean="0"/>
          </a:p>
          <a:p>
            <a:pPr marL="228600" indent="-228600">
              <a:buNone/>
            </a:pPr>
            <a:r>
              <a:rPr lang="en-US" baseline="0" dirty="0" smtClean="0"/>
              <a:t>Since our overall problem is to form networks that are global in scope, we need to enable communications between nodes that are not directly connected.</a:t>
            </a:r>
          </a:p>
          <a:p>
            <a:pPr marL="228600" indent="-228600">
              <a:buNone/>
            </a:pPr>
            <a:endParaRPr lang="en-US" baseline="0" dirty="0" smtClean="0"/>
          </a:p>
          <a:p>
            <a:pPr marL="228600" indent="-228600">
              <a:buNone/>
            </a:pPr>
            <a:r>
              <a:rPr lang="en-US" baseline="0" dirty="0" smtClean="0"/>
              <a:t>This problem is similar to that addressed in a telephone network. We are not physically connected with every person having a telephone in the world but is connected to an exchange called a switch. Computer networks use packet switches to give the illusion that we are connected to all possible receivers.</a:t>
            </a:r>
          </a:p>
          <a:p>
            <a:pPr marL="228600" indent="-228600">
              <a:buNone/>
            </a:pPr>
            <a:endParaRPr lang="en-US" baseline="0" dirty="0" smtClean="0"/>
          </a:p>
          <a:p>
            <a:pPr marL="228600" indent="-228600">
              <a:buNone/>
            </a:pPr>
            <a:r>
              <a:rPr lang="en-US" baseline="0" dirty="0" smtClean="0"/>
              <a:t>A packet switch is a device with many inputs and outputs learning to and from devices that connect to the packet switch. The core job of a switch is to take packets that arrive on input and switch them to the right output so that they will reach their appropriate destination.</a:t>
            </a:r>
          </a:p>
          <a:p>
            <a:pPr marL="228600" indent="-228600">
              <a:buNone/>
            </a:pPr>
            <a:endParaRPr lang="en-US" baseline="0" dirty="0" smtClean="0"/>
          </a:p>
          <a:p>
            <a:pPr marL="228600" indent="-228600">
              <a:buNone/>
            </a:pPr>
            <a:r>
              <a:rPr lang="en-US" baseline="0" dirty="0" smtClean="0"/>
              <a:t>Two kinds of packet switching. The first is LAN switching which evolved from Ethernet bridging to become the dominant technology for LAN environments.  The second core technology is ATM/ MPLS which is used in wired environments.</a:t>
            </a:r>
          </a:p>
          <a:p>
            <a:pPr marL="228600" indent="-228600">
              <a:buNone/>
            </a:pPr>
            <a:endParaRPr lang="en-US" baseline="0" dirty="0" smtClean="0"/>
          </a:p>
          <a:p>
            <a:pPr marL="228600" indent="-228600">
              <a:buNone/>
            </a:pPr>
            <a:endParaRPr lang="en-US"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21</a:t>
            </a:fld>
            <a:endParaRPr lang="en-US" sz="1200" kern="1200" dirty="0">
              <a:solidFill>
                <a:prstClr val="black"/>
              </a:solidFill>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seen how to build a single network using point to point</a:t>
            </a:r>
            <a:r>
              <a:rPr lang="en-US" baseline="0" dirty="0" smtClean="0"/>
              <a:t> links,  shared media and switches.</a:t>
            </a:r>
          </a:p>
          <a:p>
            <a:endParaRPr lang="en-US" baseline="0" dirty="0" smtClean="0"/>
          </a:p>
          <a:p>
            <a:r>
              <a:rPr lang="en-US" baseline="0" dirty="0" smtClean="0"/>
              <a:t>The problem is that lots of people have built networks with these various technologies and they all want to be able to communicate with each other, not just with the users of the same network.</a:t>
            </a:r>
          </a:p>
          <a:p>
            <a:endParaRPr lang="en-US" baseline="0" dirty="0" smtClean="0"/>
          </a:p>
          <a:p>
            <a:r>
              <a:rPr lang="en-US" baseline="0" dirty="0" smtClean="0"/>
              <a:t>Since our goal is to build global networks that can support diverse applications, it is important to address the two main obstacles to internetworking---heterogeneity and scale. </a:t>
            </a:r>
          </a:p>
          <a:p>
            <a:endParaRPr lang="en-US" baseline="0" dirty="0" smtClean="0"/>
          </a:p>
          <a:p>
            <a:r>
              <a:rPr lang="en-US" baseline="0" dirty="0" smtClean="0"/>
              <a:t>The problem of heterogeneity is that users on one type of network want to be able to communicate with users on other types of networks. To further complicate matters, establishing connectivity between two different networks may require several other networks in between, each of which may be a different type. (E.g., Ethernet, token ring, apple talk, point to point links, etc.) The challenge of heterogeneity is to provide a useful and fairly predictable host-to-host service over a hodge-podge of different networks.</a:t>
            </a:r>
          </a:p>
          <a:p>
            <a:endParaRPr lang="en-US" baseline="0" dirty="0" smtClean="0"/>
          </a:p>
          <a:p>
            <a:r>
              <a:rPr lang="en-US" baseline="0" dirty="0" smtClean="0"/>
              <a:t>An important problem here is of routing.</a:t>
            </a:r>
          </a:p>
          <a:p>
            <a:endParaRPr lang="en-US" baseline="0" dirty="0" smtClean="0"/>
          </a:p>
          <a:p>
            <a:r>
              <a:rPr lang="en-US" baseline="0" dirty="0" smtClean="0"/>
              <a:t>The other problem is of scale. The solution should adapt with increasing requirements of users and data.</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22</a:t>
            </a:fld>
            <a:endParaRPr lang="en-US" sz="1200" kern="1200" dirty="0">
              <a:solidFill>
                <a:prstClr val="black"/>
              </a:solidFill>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seen how computers can be connected</a:t>
            </a:r>
            <a:r>
              <a:rPr lang="en-US" baseline="0" dirty="0" smtClean="0"/>
              <a:t>---direct links, switches, and internets. Now we want this host-to-host delivery service to service process-to-process communication. This problem is also called the end-to-end protocol problem.</a:t>
            </a:r>
          </a:p>
          <a:p>
            <a:endParaRPr lang="en-US" baseline="0" dirty="0" smtClean="0"/>
          </a:p>
          <a:p>
            <a:r>
              <a:rPr lang="en-US" baseline="0" dirty="0" smtClean="0"/>
              <a:t>We not only have to connect hosts in different network, but also ensure:</a:t>
            </a:r>
          </a:p>
          <a:p>
            <a:endParaRPr lang="en-US" baseline="0" dirty="0" smtClean="0"/>
          </a:p>
          <a:p>
            <a:pPr marL="228600" indent="-228600">
              <a:buAutoNum type="arabicParenR"/>
            </a:pPr>
            <a:r>
              <a:rPr lang="en-US" i="1" baseline="0" dirty="0" smtClean="0"/>
              <a:t>Guaranteed</a:t>
            </a:r>
            <a:r>
              <a:rPr lang="en-US" baseline="0" dirty="0" smtClean="0"/>
              <a:t> and </a:t>
            </a:r>
            <a:r>
              <a:rPr lang="en-US" i="1" baseline="0" dirty="0" smtClean="0"/>
              <a:t>Ordered</a:t>
            </a:r>
            <a:r>
              <a:rPr lang="en-US" baseline="0" dirty="0" smtClean="0"/>
              <a:t> message delivery between processes</a:t>
            </a:r>
          </a:p>
          <a:p>
            <a:pPr marL="228600" indent="-228600">
              <a:buAutoNum type="arabicParenR"/>
            </a:pPr>
            <a:r>
              <a:rPr lang="en-US" baseline="0" dirty="0" smtClean="0"/>
              <a:t>Allow receiver to apply flow control</a:t>
            </a:r>
          </a:p>
          <a:p>
            <a:pPr marL="228600" indent="-228600">
              <a:buAutoNum type="arabicParenR"/>
            </a:pPr>
            <a:r>
              <a:rPr lang="en-US" baseline="0" dirty="0" smtClean="0"/>
              <a:t>Support multiple processes on each host.</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23</a:t>
            </a:fld>
            <a:endParaRPr lang="en-US" sz="1200" kern="1200" dirty="0">
              <a:solidFill>
                <a:prstClr val="black"/>
              </a:solidFill>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 is how to effectively and fairly allocate resources among a collection of competing</a:t>
            </a:r>
            <a:r>
              <a:rPr lang="en-US" baseline="0" dirty="0" smtClean="0"/>
              <a:t> users.</a:t>
            </a:r>
          </a:p>
          <a:p>
            <a:endParaRPr lang="en-US" baseline="0" dirty="0" smtClean="0"/>
          </a:p>
          <a:p>
            <a:r>
              <a:rPr lang="en-US" baseline="0" dirty="0" smtClean="0"/>
              <a:t>Congestion control and resource allocation are two sides of the same coin. If the network takes an approach to resource allocation, congestion can be avoided.</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24</a:t>
            </a:fld>
            <a:endParaRPr lang="en-US" sz="1200" kern="1200" dirty="0">
              <a:solidFill>
                <a:prstClr val="black"/>
              </a:solidFill>
              <a:latin typeface="Calibri"/>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a:t>
            </a:r>
            <a:r>
              <a:rPr lang="en-US" baseline="0" dirty="0" smtClean="0"/>
              <a:t> network’s perspective, application programs send messages to each other as uninterrupted strings of bytes. </a:t>
            </a:r>
          </a:p>
          <a:p>
            <a:endParaRPr lang="en-US" baseline="0" dirty="0" smtClean="0"/>
          </a:p>
          <a:p>
            <a:r>
              <a:rPr lang="en-US" baseline="0" dirty="0" smtClean="0"/>
              <a:t>From the application’s perspective, these message contain various kinds of data---video, text, images, etc. In other words, these bytes have meaning.</a:t>
            </a:r>
          </a:p>
          <a:p>
            <a:endParaRPr lang="en-US" baseline="0" dirty="0" smtClean="0"/>
          </a:p>
          <a:p>
            <a:r>
              <a:rPr lang="en-US" baseline="0" dirty="0" smtClean="0"/>
              <a:t>The concern is that receiver should be able to extract the same message. The second concern is efficiently sending this meaning in least bits.</a:t>
            </a:r>
            <a:endParaRPr lang="en-US"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25</a:t>
            </a:fld>
            <a:endParaRPr lang="en-US" sz="1200" kern="1200" dirty="0">
              <a:solidFill>
                <a:prstClr val="black"/>
              </a:solidFill>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Internet</a:t>
            </a:r>
            <a:r>
              <a:rPr lang="en-US" baseline="0" dirty="0" smtClean="0"/>
              <a:t> is a globally shared network that is accessed by both the good guys and the bad guys. </a:t>
            </a:r>
          </a:p>
          <a:p>
            <a:endParaRPr lang="en-US" baseline="0" dirty="0" smtClean="0"/>
          </a:p>
          <a:p>
            <a:r>
              <a:rPr lang="en-US" baseline="0" dirty="0" smtClean="0"/>
              <a:t>The bad guys would like to subvert the normal operation of the Internet for malicious purposes. Unless active security measures are taken, various kinds of security attacks (also called cyber attacks) can be perpetrated.</a:t>
            </a:r>
          </a:p>
          <a:p>
            <a:endParaRPr lang="en-US" baseline="0" dirty="0" smtClean="0"/>
          </a:p>
          <a:p>
            <a:r>
              <a:rPr lang="en-US" baseline="0" dirty="0" smtClean="0"/>
              <a:t>Confidentiality, integrity and authenticity can be compromised.</a:t>
            </a:r>
            <a:endParaRPr lang="en-US"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26</a:t>
            </a:fld>
            <a:endParaRPr lang="en-US" sz="1200" kern="1200" dirty="0">
              <a:solidFill>
                <a:prstClr val="black"/>
              </a:solidFill>
              <a:latin typeface="Calibri"/>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end,</a:t>
            </a:r>
            <a:r>
              <a:rPr lang="en-US" baseline="0" dirty="0" smtClean="0"/>
              <a:t> the end-users of networks interact using applications. Applications also must have a protocol to ensure their operation.</a:t>
            </a:r>
          </a:p>
          <a:p>
            <a:endParaRPr lang="en-US" baseline="0" dirty="0" smtClean="0"/>
          </a:p>
          <a:p>
            <a:r>
              <a:rPr lang="en-US" baseline="0" dirty="0" smtClean="0"/>
              <a:t>For example, web browsers use the HTTP protocol for exchanging data with </a:t>
            </a:r>
            <a:r>
              <a:rPr lang="en-US" baseline="0" dirty="0" err="1" smtClean="0"/>
              <a:t>webservers</a:t>
            </a:r>
            <a:r>
              <a:rPr lang="en-US" baseline="0" dirty="0" smtClean="0"/>
              <a:t>. We will cover in this topic popular application layer protocols.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27</a:t>
            </a:fld>
            <a:endParaRPr lang="en-US" sz="1200" kern="1200" dirty="0">
              <a:solidFill>
                <a:prstClr val="black"/>
              </a:solidFill>
              <a:latin typeface="Calibri"/>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so much</a:t>
            </a:r>
            <a:r>
              <a:rPr lang="en-US" baseline="0" dirty="0" smtClean="0"/>
              <a:t> now depends on the Internet and on networks in general, it is important that these networks are properly managed.</a:t>
            </a:r>
          </a:p>
          <a:p>
            <a:endParaRPr lang="en-US" baseline="0" dirty="0" smtClean="0"/>
          </a:p>
          <a:p>
            <a:r>
              <a:rPr lang="en-US" baseline="0" dirty="0" smtClean="0"/>
              <a:t>Any problems that arise must be promptly diagnosed and rectified to minimize downtime. Downtime can significantly impact different business.</a:t>
            </a:r>
          </a:p>
          <a:p>
            <a:endParaRPr lang="en-US" baseline="0" dirty="0" smtClean="0"/>
          </a:p>
          <a:p>
            <a:r>
              <a:rPr lang="en-US" baseline="0" dirty="0" smtClean="0"/>
              <a:t>Network monitoring is a sister field of network management.</a:t>
            </a:r>
            <a:endParaRPr lang="en-US" dirty="0" smtClean="0"/>
          </a:p>
          <a:p>
            <a:endParaRPr lang="en-US" dirty="0" smtClean="0"/>
          </a:p>
          <a:p>
            <a:r>
              <a:rPr lang="en-US" dirty="0" smtClean="0"/>
              <a:t>Source: http://www.bit.com.my/v3/images/stories/isd_solutions/carrier_system/network_man.jpg</a:t>
            </a:r>
            <a:endParaRPr lang="en-US"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28</a:t>
            </a:fld>
            <a:endParaRPr lang="en-US" sz="1200" kern="1200" dirty="0">
              <a:solidFill>
                <a:prstClr val="black"/>
              </a:solidFill>
              <a:latin typeface="Calibri"/>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Apart from</a:t>
            </a:r>
            <a:r>
              <a:rPr lang="en-US" baseline="0" dirty="0" smtClean="0"/>
              <a:t> studying Computer networks, we will also survey briefly how computer networks work practically. This will be an excellent opportunity for the students to gain practical skills that are highly appreciated in the industry.</a:t>
            </a:r>
          </a:p>
          <a:p>
            <a:endParaRPr lang="en-US" baseline="0" dirty="0" smtClean="0"/>
          </a:p>
          <a:p>
            <a:r>
              <a:rPr lang="en-US" baseline="0" dirty="0" smtClean="0"/>
              <a:t>This component will be primarily done through assignments and term projects since we don’t have a lab component of this course.</a:t>
            </a:r>
          </a:p>
          <a:p>
            <a:endParaRPr lang="en-US" baseline="0" dirty="0" smtClean="0"/>
          </a:p>
          <a:p>
            <a:r>
              <a:rPr lang="en-US" baseline="0" dirty="0" smtClean="0"/>
              <a:t>We will study how various networking vendors (Cisco, Juniper) products can be simulated and try to become familiar with their </a:t>
            </a:r>
            <a:r>
              <a:rPr lang="en-US" baseline="0" smtClean="0"/>
              <a:t>configuration interface.</a:t>
            </a:r>
            <a:endParaRPr lang="en-US" baseline="0" dirty="0" smtClean="0"/>
          </a:p>
          <a:p>
            <a:endParaRPr lang="en-US" baseline="0" dirty="0" smtClean="0"/>
          </a:p>
          <a:p>
            <a:r>
              <a:rPr lang="en-US" dirty="0" smtClean="0"/>
              <a:t>http://www.bciscs.com/images/Partner%20Logos/CiscoSyste</a:t>
            </a:r>
          </a:p>
          <a:p>
            <a:r>
              <a:rPr lang="en-US" dirty="0" smtClean="0"/>
              <a:t>http://www.danddhosting.com/images/linuxlogo_cs1.jpgms_24.gif</a:t>
            </a:r>
            <a:endParaRPr lang="en-US"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29</a:t>
            </a:fld>
            <a:endParaRPr lang="en-US" sz="1200" kern="1200" dirty="0">
              <a:solidFill>
                <a:prstClr val="black"/>
              </a:solidFill>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a:t>
            </a:fld>
            <a:endParaRPr lang="en-US" sz="1200" kern="1200" dirty="0">
              <a:solidFill>
                <a:prstClr val="black"/>
              </a:solidFill>
              <a:latin typeface="Calibri"/>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30</a:t>
            </a:fld>
            <a:endParaRPr lang="en-US" sz="1200" kern="1200" dirty="0">
              <a:solidFill>
                <a:prstClr val="black"/>
              </a:solidFill>
              <a:latin typeface="Calibri"/>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 brief discussion</a:t>
            </a:r>
            <a:r>
              <a:rPr lang="en-US" baseline="0" dirty="0" smtClean="0"/>
              <a:t> on Admin related stuff. Please pay attention since these are very important rules that we are going to define and implement.</a:t>
            </a:r>
          </a:p>
          <a:p>
            <a:endParaRPr lang="en-US" baseline="0" dirty="0" smtClean="0"/>
          </a:p>
          <a:p>
            <a:r>
              <a:rPr lang="en-US" baseline="0" dirty="0" smtClean="0"/>
              <a:t>Firstly, I want all of you to be responsible for ensuring class discipline. This includes not talking amongst yourself when the instructor is speaking. Please respect all the participants of this class by not creating any disturbance for any one.</a:t>
            </a:r>
          </a:p>
          <a:p>
            <a:endParaRPr lang="en-US" baseline="0" dirty="0" smtClean="0"/>
          </a:p>
          <a:p>
            <a:r>
              <a:rPr lang="en-US" baseline="0" dirty="0" smtClean="0"/>
              <a:t>We have a policy in this class that mobile phones would be turned OFF. Please respect this rule to help enhance your and your class fellows learning experience. I advise that laptops not be used during class especially during an ongoing lecture unless you have asked for permission.</a:t>
            </a:r>
          </a:p>
          <a:p>
            <a:endParaRPr lang="en-US" baseline="0" dirty="0" smtClean="0"/>
          </a:p>
          <a:p>
            <a:r>
              <a:rPr lang="en-US" baseline="0" dirty="0" smtClean="0"/>
              <a:t>If any one of you has any kind of learning disability/ or any special need, please apprise me of the same, and we’ll try to fix up something.</a:t>
            </a:r>
          </a:p>
          <a:p>
            <a:endParaRPr lang="en-US" baseline="0" dirty="0" smtClean="0"/>
          </a:p>
          <a:p>
            <a:r>
              <a:rPr lang="en-US" baseline="0" dirty="0" smtClean="0"/>
              <a:t>It’s very important that you get acquainted with course’s website. You’d be able to find the link to the course-website by visiting my website and then following the Teaching tab. Alternatively, you can directly visit the course-website, using the link: http://www.niit.edu.pk/~junaid.qadir/ict-webiste.html. All the important course-related information/ announcements would be added on the course-site, and it’s the responsibility of the students to stay up to date.</a:t>
            </a:r>
          </a:p>
          <a:p>
            <a:endParaRPr lang="en-US" baseline="0" dirty="0" smtClean="0"/>
          </a:p>
          <a:p>
            <a:r>
              <a:rPr lang="en-US" baseline="0" dirty="0" smtClean="0"/>
              <a:t>The evaluation breakdown is as follows: </a:t>
            </a:r>
            <a:r>
              <a:rPr lang="en-US" sz="1200" kern="1200" dirty="0" smtClean="0">
                <a:solidFill>
                  <a:schemeClr val="tx1"/>
                </a:solidFill>
                <a:latin typeface="+mn-lt"/>
                <a:ea typeface="+mn-ea"/>
                <a:cs typeface="+mn-cs"/>
              </a:rPr>
              <a:t>30%  Mid Term,</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40%  Final Exam, 30%  - Project /Term Paper (10%), Assignments (10%), Quizzes (10%).</a:t>
            </a:r>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31</a:t>
            </a:fld>
            <a:endParaRPr lang="en-US" sz="1200" kern="1200" dirty="0">
              <a:solidFill>
                <a:prstClr val="black"/>
              </a:solidFill>
              <a:latin typeface="Calibri"/>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 brief discussion</a:t>
            </a:r>
            <a:r>
              <a:rPr lang="en-US" baseline="0" dirty="0" smtClean="0"/>
              <a:t> on Admin related stuff. Please pay attention since these are very important rules that we are going to define and implement.</a:t>
            </a:r>
          </a:p>
          <a:p>
            <a:endParaRPr lang="en-US" baseline="0" dirty="0" smtClean="0"/>
          </a:p>
          <a:p>
            <a:r>
              <a:rPr lang="en-US" baseline="0" dirty="0" smtClean="0"/>
              <a:t>Firstly, I want all of you to be responsible for ensuring class discipline. This includes not talking amongst yourself when the instructor is speaking. Please respect all the participants of this class by not creating any disturbance for any one.</a:t>
            </a:r>
          </a:p>
          <a:p>
            <a:endParaRPr lang="en-US" baseline="0" dirty="0" smtClean="0"/>
          </a:p>
          <a:p>
            <a:r>
              <a:rPr lang="en-US" baseline="0" dirty="0" smtClean="0"/>
              <a:t>We have a policy in this class that mobile phones would be turned OFF. Please respect this rule to help enhance your and your class fellows learning experience. I advise that laptops not be used during class especially during an ongoing lecture unless you have asked for permission.</a:t>
            </a:r>
          </a:p>
          <a:p>
            <a:endParaRPr lang="en-US" baseline="0" dirty="0" smtClean="0"/>
          </a:p>
          <a:p>
            <a:r>
              <a:rPr lang="en-US" baseline="0" dirty="0" smtClean="0"/>
              <a:t>If any one of you has any kind of learning disability/ or any special need, please apprise me of the same, and we’ll try to fix up something.</a:t>
            </a:r>
          </a:p>
          <a:p>
            <a:endParaRPr lang="en-US" baseline="0" dirty="0" smtClean="0"/>
          </a:p>
          <a:p>
            <a:r>
              <a:rPr lang="en-US" baseline="0" dirty="0" smtClean="0"/>
              <a:t>It’s very important that you get acquainted with course’s website. You’d be able to find the link to the course-website by visiting my website and then following the Teaching tab. Alternatively, you can directly visit the course-website, using the link: http://www.niit.edu.pk/~junaid.qadir/ict-webiste.html. All the important course-related information/ announcements would be added on the course-site, and it’s the responsibility of the students to stay up to date.</a:t>
            </a:r>
          </a:p>
          <a:p>
            <a:endParaRPr lang="en-US" baseline="0" dirty="0" smtClean="0"/>
          </a:p>
          <a:p>
            <a:r>
              <a:rPr lang="en-US" baseline="0" dirty="0" smtClean="0"/>
              <a:t>The evaluation breakdown is as follows: </a:t>
            </a:r>
            <a:r>
              <a:rPr lang="en-US" sz="1200" kern="1200" dirty="0" smtClean="0">
                <a:solidFill>
                  <a:schemeClr val="tx1"/>
                </a:solidFill>
                <a:latin typeface="+mn-lt"/>
                <a:ea typeface="+mn-ea"/>
                <a:cs typeface="+mn-cs"/>
              </a:rPr>
              <a:t>30%  Mid Term,</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40%  Final Exam, 30%  - Project /Term Paper (10%), Assignments (10%), Quizzes (10%).</a:t>
            </a:r>
            <a:endParaRPr lang="en-US" baseline="0" dirty="0" smtClean="0"/>
          </a:p>
        </p:txBody>
      </p:sp>
      <p:sp>
        <p:nvSpPr>
          <p:cNvPr id="4" name="Slide Number Placeholder 3"/>
          <p:cNvSpPr>
            <a:spLocks noGrp="1"/>
          </p:cNvSpPr>
          <p:nvPr>
            <p:ph type="sldNum" sz="quarter" idx="10"/>
          </p:nvPr>
        </p:nvSpPr>
        <p:spPr/>
        <p:txBody>
          <a:bodyPr/>
          <a:lstStyle/>
          <a:p>
            <a:fld id="{705B3370-FB81-4CC9-BEFE-240FFA8EDB3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33</a:t>
            </a:fld>
            <a:endParaRPr lang="en-US" sz="1200" kern="1200" dirty="0">
              <a:solidFill>
                <a:prstClr val="black"/>
              </a:solidFill>
              <a:latin typeface="Calibri"/>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34</a:t>
            </a:fld>
            <a:endParaRPr lang="en-US" sz="1200" kern="1200" dirty="0">
              <a:solidFill>
                <a:prstClr val="black"/>
              </a:solidFill>
              <a:latin typeface="Calibri"/>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35</a:t>
            </a:fld>
            <a:endParaRPr lang="en-US" sz="1200" kern="1200" dirty="0">
              <a:solidFill>
                <a:prstClr val="black"/>
              </a:solidFill>
              <a:latin typeface="Calibri"/>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36</a:t>
            </a:fld>
            <a:endParaRPr lang="en-US" sz="1200" kern="1200" dirty="0">
              <a:solidFill>
                <a:prstClr val="black"/>
              </a:solidFill>
              <a:latin typeface="Calibri"/>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37</a:t>
            </a:fld>
            <a:endParaRPr lang="en-US" sz="1200" kern="1200" dirty="0">
              <a:solidFill>
                <a:prstClr val="black"/>
              </a:solidFill>
              <a:latin typeface="Calibri"/>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38</a:t>
            </a:fld>
            <a:endParaRPr lang="en-US" sz="1200" kern="1200" dirty="0">
              <a:solidFill>
                <a:prstClr val="black"/>
              </a:solidFill>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smtClean="0"/>
              <a:t>Image sources:</a:t>
            </a:r>
            <a:r>
              <a:rPr lang="en-US" i="1" baseline="0" dirty="0" smtClean="0"/>
              <a:t> the logos are copyrighted by their respective owners</a:t>
            </a:r>
          </a:p>
          <a:p>
            <a:r>
              <a:rPr lang="en-US" i="1" baseline="0" dirty="0" smtClean="0"/>
              <a:t>ATM machine: http://www.atmexperts.com/images/large_atm_photos/tidel_3100.jpg</a:t>
            </a:r>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4</a:t>
            </a:fld>
            <a:endParaRPr lang="en-US" sz="1200" kern="1200">
              <a:solidFill>
                <a:prstClr val="black"/>
              </a:solidFill>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5B3370-FB81-4CC9-BEFE-240FFA8EDB3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6</a:t>
            </a:fld>
            <a:endParaRPr lang="en-US" sz="1200" kern="1200">
              <a:solidFill>
                <a:prstClr val="black"/>
              </a:solidFill>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 http://4uc.org/secure/302/33430/download/images/Icon2.jpg</a:t>
            </a: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7</a:t>
            </a:fld>
            <a:endParaRPr lang="en-US" sz="1200" kern="1200">
              <a:solidFill>
                <a:prstClr val="black"/>
              </a:solidFill>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8</a:t>
            </a:fld>
            <a:endParaRPr lang="en-US" sz="1200" kern="1200">
              <a:solidFill>
                <a:prstClr val="black"/>
              </a:solidFill>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9</a:t>
            </a:fld>
            <a:endParaRPr lang="en-US" sz="1200" kern="1200">
              <a:solidFill>
                <a:prstClr val="black"/>
              </a:solidFill>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algn="l" rtl="0"/>
            <a:fld id="{0B3C0AEA-CD41-4F3C-B390-ED135E50998F}" type="datetimeFigureOut">
              <a:rPr lang="en-US" sz="1200" kern="1200">
                <a:solidFill>
                  <a:srgbClr val="C9C2D1">
                    <a:shade val="90000"/>
                  </a:srgbClr>
                </a:solidFill>
                <a:latin typeface="Calibri"/>
                <a:ea typeface="+mn-ea"/>
                <a:cs typeface="+mn-cs"/>
              </a:rPr>
              <a:pPr algn="l" rtl="0"/>
              <a:t>3/24/2021</a:t>
            </a:fld>
            <a:endParaRPr lang="en-US" sz="1200" kern="1200">
              <a:solidFill>
                <a:srgbClr val="C9C2D1">
                  <a:shade val="90000"/>
                </a:srgbClr>
              </a:solidFill>
              <a:latin typeface="Calibri"/>
              <a:ea typeface="+mn-ea"/>
              <a:cs typeface="+mn-cs"/>
            </a:endParaRPr>
          </a:p>
        </p:txBody>
      </p:sp>
      <p:sp>
        <p:nvSpPr>
          <p:cNvPr id="19" name="Footer Placeholder 18"/>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27" name="Slide Number Placeholder 26"/>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3/24/2021</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lgn="l" rtl="0"/>
            <a:fld id="{0B3C0AEA-CD41-4F3C-B390-ED135E50998F}" type="datetimeFigureOut">
              <a:rPr lang="en-US" sz="1200" kern="1200">
                <a:solidFill>
                  <a:srgbClr val="C9C2D1">
                    <a:shade val="90000"/>
                  </a:srgbClr>
                </a:solidFill>
                <a:latin typeface="Calibri"/>
                <a:ea typeface="+mn-ea"/>
                <a:cs typeface="+mn-cs"/>
              </a:rPr>
              <a:pPr algn="l" rtl="0"/>
              <a:t>3/24/2021</a:t>
            </a:fld>
            <a:endParaRPr lang="en-US" sz="1200" kern="1200">
              <a:solidFill>
                <a:srgbClr val="C9C2D1">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3/24/2021</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3/24/2021</a:t>
            </a:fld>
            <a:endParaRPr lang="en-US" sz="1200" kern="1200">
              <a:solidFill>
                <a:srgbClr val="69676D">
                  <a:shade val="90000"/>
                </a:srgbClr>
              </a:solidFill>
              <a:latin typeface="Calibri"/>
              <a:ea typeface="+mn-ea"/>
              <a:cs typeface="+mn-cs"/>
            </a:endParaRPr>
          </a:p>
        </p:txBody>
      </p:sp>
      <p:sp>
        <p:nvSpPr>
          <p:cNvPr id="8" name="Footer Placeholder 7"/>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3/24/2021</a:t>
            </a:fld>
            <a:endParaRPr lang="en-US" sz="1200" kern="1200">
              <a:solidFill>
                <a:srgbClr val="69676D">
                  <a:shade val="90000"/>
                </a:srgbClr>
              </a:solidFill>
              <a:latin typeface="Calibri"/>
              <a:ea typeface="+mn-ea"/>
              <a:cs typeface="+mn-cs"/>
            </a:endParaRPr>
          </a:p>
        </p:txBody>
      </p:sp>
      <p:sp>
        <p:nvSpPr>
          <p:cNvPr id="4" name="Footer Placeholder 3"/>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3/24/2021</a:t>
            </a:fld>
            <a:endParaRPr lang="en-US" sz="1200" kern="1200">
              <a:solidFill>
                <a:srgbClr val="69676D">
                  <a:shade val="90000"/>
                </a:srgbClr>
              </a:solidFill>
              <a:latin typeface="Calibri"/>
              <a:ea typeface="+mn-ea"/>
              <a:cs typeface="+mn-cs"/>
            </a:endParaRPr>
          </a:p>
        </p:txBody>
      </p:sp>
      <p:sp>
        <p:nvSpPr>
          <p:cNvPr id="3" name="Footer Placeholder 2"/>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3/24/2021</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3/24/2021</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a:xfrm>
            <a:off x="8077200" y="6356350"/>
            <a:ext cx="609600" cy="365125"/>
          </a:xfrm>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3/24/2021</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0B3C0AEA-CD41-4F3C-B390-ED135E50998F}" type="datetimeFigureOut">
              <a:rPr lang="en-US" sz="1200" kern="1200">
                <a:solidFill>
                  <a:srgbClr val="69676D">
                    <a:shade val="90000"/>
                  </a:srgbClr>
                </a:solidFill>
                <a:latin typeface="Calibri"/>
                <a:ea typeface="+mn-ea"/>
                <a:cs typeface="+mn-cs"/>
              </a:rPr>
              <a:pPr algn="l" rtl="0"/>
              <a:t>3/24/2021</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D00AE82B-E6DE-496D-8593-D879E45BA82B}"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77420030-1D19-48EE-8FEC-248B2DA967E1}"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1DCC7024-A3EF-4289-85F3-1C5CEC3D99F0}"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EB93474D-E5F8-4FC2-9B60-E2ED55F7E2BC}"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45F01133-C2BB-4240-8A90-E7F9C260C7F2}"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60208E7E-0F10-4335-A88E-EEEC5A96BB53}"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B3768742-6EA7-4B48-AECD-8DE7C8634080}"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AEF9BD24-8B58-4783-8F34-32EB50B922AF}"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BE698035-A15B-4316-8BE6-2D4E036B8C5E}"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66B78E9A-6735-4E07-A74B-4B6796617BE3}"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6EA5B254-B072-4CB1-B43D-2BC2DB9CD7C4}" type="datetime1">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DF9661B3-489C-4FE5-A527-5AE633759B3E}" type="datetimeFigureOut">
              <a:rPr lang="en-US" sz="1200" kern="1200">
                <a:solidFill>
                  <a:prstClr val="black">
                    <a:tint val="75000"/>
                  </a:prstClr>
                </a:solidFill>
                <a:latin typeface="Calibri"/>
                <a:ea typeface="+mn-ea"/>
                <a:cs typeface="+mn-cs"/>
              </a:rPr>
              <a:pPr algn="l" rtl="0"/>
              <a:t>3/24/2021</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9661B3-489C-4FE5-A527-5AE633759B3E}" type="datetimeFigureOut">
              <a:rPr lang="en-US" smtClean="0"/>
              <a:pPr/>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1B07901-0FDA-43D8-9966-A72C4CAA4B5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661B3-489C-4FE5-A527-5AE633759B3E}" type="datetimeFigureOut">
              <a:rPr lang="en-US" smtClean="0"/>
              <a:pPr/>
              <a:t>3/24/2021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07901-0FDA-43D8-9966-A72C4CAA4B5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fld id="{0B3C0AEA-CD41-4F3C-B390-ED135E50998F}" type="datetimeFigureOut">
              <a:rPr lang="en-US" kern="1200" smtClean="0">
                <a:solidFill>
                  <a:srgbClr val="69676D">
                    <a:shade val="90000"/>
                  </a:srgbClr>
                </a:solidFill>
                <a:latin typeface="Calibri"/>
                <a:ea typeface="+mn-ea"/>
                <a:cs typeface="+mn-cs"/>
              </a:rPr>
              <a:pPr rtl="0"/>
              <a:t>3/24/2021</a:t>
            </a:fld>
            <a:endParaRPr lang="en-US" kern="1200" dirty="0">
              <a:solidFill>
                <a:srgbClr val="69676D">
                  <a:shade val="90000"/>
                </a:srgbClr>
              </a:solidFill>
              <a:latin typeface="Calibri"/>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endParaRPr lang="en-US" kern="1200" dirty="0">
              <a:solidFill>
                <a:srgbClr val="69676D">
                  <a:shade val="90000"/>
                </a:srgbClr>
              </a:solidFill>
              <a:latin typeface="Calibri"/>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rtl="0"/>
            <a:fld id="{206E2B85-19E5-46B6-96E8-D48D86305B43}" type="slidenum">
              <a:rPr lang="en-US" kern="1200" smtClean="0">
                <a:solidFill>
                  <a:srgbClr val="69676D">
                    <a:shade val="90000"/>
                  </a:srgbClr>
                </a:solidFill>
                <a:latin typeface="Calibri"/>
                <a:ea typeface="+mn-ea"/>
                <a:cs typeface="+mn-cs"/>
              </a:rPr>
              <a:pPr rtl="0"/>
              <a:t>‹#›</a:t>
            </a:fld>
            <a:endParaRPr lang="en-US" kern="1200" dirty="0">
              <a:solidFill>
                <a:srgbClr val="69676D">
                  <a:shade val="90000"/>
                </a:srgbClr>
              </a:solidFill>
              <a:latin typeface="Calibri"/>
              <a:ea typeface="+mn-ea"/>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56B6B065-F737-42D4-B0BE-72B22DA3D634}" type="datetime1">
              <a:rPr lang="en-US" kern="1200" smtClean="0">
                <a:solidFill>
                  <a:prstClr val="black">
                    <a:tint val="75000"/>
                  </a:prstClr>
                </a:solidFill>
                <a:latin typeface="Calibri"/>
                <a:ea typeface="+mn-ea"/>
                <a:cs typeface="+mn-cs"/>
              </a:rPr>
              <a:pPr rtl="0"/>
              <a:t>3/24/2021</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1B07901-0FDA-43D8-9966-A72C4CAA4B59}"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DF9661B3-489C-4FE5-A527-5AE633759B3E}" type="datetimeFigureOut">
              <a:rPr lang="en-US" kern="1200" smtClean="0">
                <a:solidFill>
                  <a:prstClr val="black">
                    <a:tint val="75000"/>
                  </a:prstClr>
                </a:solidFill>
                <a:latin typeface="Calibri"/>
                <a:ea typeface="+mn-ea"/>
                <a:cs typeface="+mn-cs"/>
              </a:rPr>
              <a:pPr rtl="0"/>
              <a:t>3/24/2021</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1B07901-0FDA-43D8-9966-A72C4CAA4B59}"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DF9661B3-489C-4FE5-A527-5AE633759B3E}" type="datetimeFigureOut">
              <a:rPr lang="en-US" kern="1200" smtClean="0">
                <a:solidFill>
                  <a:prstClr val="black">
                    <a:tint val="75000"/>
                  </a:prstClr>
                </a:solidFill>
                <a:latin typeface="Calibri"/>
                <a:ea typeface="+mn-ea"/>
                <a:cs typeface="+mn-cs"/>
              </a:rPr>
              <a:pPr rtl="0"/>
              <a:t>3/24/2021</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1B07901-0FDA-43D8-9966-A72C4CAA4B59}"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DF9661B3-489C-4FE5-A527-5AE633759B3E}" type="datetimeFigureOut">
              <a:rPr lang="en-US" kern="1200" smtClean="0">
                <a:solidFill>
                  <a:prstClr val="black">
                    <a:tint val="75000"/>
                  </a:prstClr>
                </a:solidFill>
                <a:latin typeface="Calibri"/>
                <a:ea typeface="+mn-ea"/>
                <a:cs typeface="+mn-cs"/>
              </a:rPr>
              <a:pPr rtl="0"/>
              <a:t>3/24/2021</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1B07901-0FDA-43D8-9966-A72C4CAA4B59}"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DF9661B3-489C-4FE5-A527-5AE633759B3E}" type="datetimeFigureOut">
              <a:rPr lang="en-US" kern="1200" smtClean="0">
                <a:solidFill>
                  <a:prstClr val="black">
                    <a:tint val="75000"/>
                  </a:prstClr>
                </a:solidFill>
                <a:latin typeface="Calibri"/>
                <a:ea typeface="+mn-ea"/>
                <a:cs typeface="+mn-cs"/>
              </a:rPr>
              <a:pPr rtl="0"/>
              <a:t>3/24/2021</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1B07901-0FDA-43D8-9966-A72C4CAA4B59}"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DF9661B3-489C-4FE5-A527-5AE633759B3E}" type="datetimeFigureOut">
              <a:rPr lang="en-US" kern="1200" smtClean="0">
                <a:solidFill>
                  <a:prstClr val="black">
                    <a:tint val="75000"/>
                  </a:prstClr>
                </a:solidFill>
                <a:latin typeface="Calibri"/>
                <a:ea typeface="+mn-ea"/>
                <a:cs typeface="+mn-cs"/>
              </a:rPr>
              <a:pPr rtl="0"/>
              <a:t>3/24/2021</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1B07901-0FDA-43D8-9966-A72C4CAA4B59}"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wmf"/><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8.xml"/><Relationship Id="rId6" Type="http://schemas.openxmlformats.org/officeDocument/2006/relationships/image" Target="../media/image8.png"/><Relationship Id="rId11" Type="http://schemas.openxmlformats.org/officeDocument/2006/relationships/image" Target="../media/image13.wmf"/><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gif"/><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914400" y="2764984"/>
            <a:ext cx="7162800" cy="4016816"/>
          </a:xfrm>
          <a:prstGeom prst="rect">
            <a:avLst/>
          </a:prstGeom>
          <a:noFill/>
          <a:ln w="9525">
            <a:noFill/>
            <a:miter lim="800000"/>
            <a:headEnd/>
            <a:tailEnd/>
          </a:ln>
          <a:effectLst/>
        </p:spPr>
      </p:pic>
      <p:sp>
        <p:nvSpPr>
          <p:cNvPr id="6" name="TextBox 5"/>
          <p:cNvSpPr txBox="1"/>
          <p:nvPr/>
        </p:nvSpPr>
        <p:spPr>
          <a:xfrm>
            <a:off x="0" y="457200"/>
            <a:ext cx="7620000" cy="1200329"/>
          </a:xfrm>
          <a:prstGeom prst="rect">
            <a:avLst/>
          </a:prstGeom>
          <a:noFill/>
        </p:spPr>
        <p:style>
          <a:lnRef idx="0">
            <a:scrgbClr r="0" g="0" b="0"/>
          </a:lnRef>
          <a:fillRef idx="1002">
            <a:schemeClr val="dk2"/>
          </a:fillRef>
          <a:effectRef idx="0">
            <a:scrgbClr r="0" g="0" b="0"/>
          </a:effectRef>
          <a:fontRef idx="major"/>
        </p:style>
        <p:txBody>
          <a:bodyPr wrap="square" rtlCol="0">
            <a:spAutoFit/>
          </a:bodyPr>
          <a:lstStyle/>
          <a:p>
            <a:pPr algn="ctr" rtl="0"/>
            <a:r>
              <a:rPr lang="en-US" sz="7200" b="1" kern="1200" dirty="0" smtClean="0">
                <a:solidFill>
                  <a:schemeClr val="accent6">
                    <a:lumMod val="75000"/>
                  </a:schemeClr>
                </a:solidFill>
                <a:effectLst>
                  <a:outerShdw blurRad="38100" dist="38100" dir="2700000" algn="tl">
                    <a:srgbClr val="000000">
                      <a:alpha val="43137"/>
                    </a:srgbClr>
                  </a:outerShdw>
                </a:effectLst>
                <a:latin typeface="Calibri"/>
                <a:ea typeface="+mn-ea"/>
                <a:cs typeface="+mn-cs"/>
              </a:rPr>
              <a:t>Lecture</a:t>
            </a:r>
            <a:endParaRPr lang="en-US" sz="4400" kern="1200" dirty="0">
              <a:solidFill>
                <a:schemeClr val="accent6">
                  <a:lumMod val="75000"/>
                </a:schemeClr>
              </a:solidFill>
              <a:effectLst>
                <a:outerShdw blurRad="38100" dist="38100" dir="2700000" algn="tl">
                  <a:srgbClr val="000000">
                    <a:alpha val="43137"/>
                  </a:srgbClr>
                </a:outerShdw>
              </a:effectLst>
              <a:latin typeface="Calibri"/>
              <a:ea typeface="+mn-ea"/>
              <a:cs typeface="+mn-cs"/>
            </a:endParaRPr>
          </a:p>
        </p:txBody>
      </p:sp>
      <p:sp>
        <p:nvSpPr>
          <p:cNvPr id="9" name="Rectangle 8"/>
          <p:cNvSpPr/>
          <p:nvPr/>
        </p:nvSpPr>
        <p:spPr>
          <a:xfrm>
            <a:off x="0" y="1676400"/>
            <a:ext cx="9144000" cy="1107996"/>
          </a:xfrm>
          <a:prstGeom prst="rect">
            <a:avLst/>
          </a:prstGeom>
        </p:spPr>
        <p:txBody>
          <a:bodyPr wrap="square">
            <a:spAutoFit/>
          </a:bodyPr>
          <a:lstStyle/>
          <a:p>
            <a:pPr lvl="0" algn="ctr"/>
            <a:r>
              <a:rPr lang="en-US" sz="6600" b="1" dirty="0" smtClean="0">
                <a:solidFill>
                  <a:schemeClr val="bg2">
                    <a:lumMod val="90000"/>
                  </a:schemeClr>
                </a:solidFill>
                <a:effectLst>
                  <a:outerShdw dir="5040000" algn="tl">
                    <a:srgbClr val="1F497D">
                      <a:lumMod val="75000"/>
                    </a:srgbClr>
                  </a:outerShdw>
                </a:effectLst>
                <a:latin typeface="Tahoma" pitchFamily="34" charset="0"/>
                <a:ea typeface="+mj-ea"/>
                <a:cs typeface="Tahoma" pitchFamily="34" charset="0"/>
              </a:rPr>
              <a:t>Computer Networks</a:t>
            </a:r>
          </a:p>
        </p:txBody>
      </p:sp>
      <p:sp>
        <p:nvSpPr>
          <p:cNvPr id="10" name="Oval 9"/>
          <p:cNvSpPr/>
          <p:nvPr/>
        </p:nvSpPr>
        <p:spPr>
          <a:xfrm>
            <a:off x="5486400" y="457200"/>
            <a:ext cx="1371600" cy="1066800"/>
          </a:xfrm>
          <a:prstGeom prst="ellipse">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800" b="1" dirty="0" smtClean="0">
                <a:solidFill>
                  <a:schemeClr val="bg1"/>
                </a:solidFill>
                <a:effectLst>
                  <a:outerShdw blurRad="38100" dist="38100" dir="2700000" algn="tl">
                    <a:srgbClr val="000000">
                      <a:alpha val="43137"/>
                    </a:srgbClr>
                  </a:outerShdw>
                </a:effectLst>
              </a:rPr>
              <a:t>1</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rotWithShape="1">
          <a:gsLst>
            <a:gs pos="72000">
              <a:schemeClr val="tx2"/>
            </a:gs>
            <a:gs pos="25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4" name="Rectangle 3"/>
          <p:cNvSpPr/>
          <p:nvPr/>
        </p:nvSpPr>
        <p:spPr>
          <a:xfrm>
            <a:off x="609600" y="1905000"/>
            <a:ext cx="8153400" cy="2123658"/>
          </a:xfrm>
          <a:prstGeom prst="rect">
            <a:avLst/>
          </a:prstGeom>
          <a:noFill/>
          <a:ln>
            <a:noFill/>
          </a:ln>
        </p:spPr>
        <p:txBody>
          <a:bodyPr wrap="square">
            <a:spAutoFit/>
          </a:bodyPr>
          <a:lstStyle/>
          <a:p>
            <a:pPr algn="ctr" rtl="0"/>
            <a:r>
              <a:rPr lang="en-US" sz="6000" b="1" kern="1200" dirty="0" smtClean="0">
                <a:ln cap="rnd" cmpd="thickThin">
                  <a:noFill/>
                  <a:bevel/>
                </a:ln>
                <a:solidFill>
                  <a:prstClr val="black"/>
                </a:solidFill>
                <a:latin typeface="Calibri"/>
                <a:ea typeface="+mn-ea"/>
                <a:cs typeface="+mn-cs"/>
              </a:rPr>
              <a:t>Approaches to studying </a:t>
            </a:r>
          </a:p>
          <a:p>
            <a:pPr algn="ctr" rtl="0"/>
            <a:r>
              <a:rPr lang="en-US" sz="7200" b="1" kern="1200"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Computer </a:t>
            </a:r>
            <a:r>
              <a:rPr lang="en-US" sz="72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Networks</a:t>
            </a:r>
            <a:endParaRPr lang="en-US" sz="4000" b="1" kern="1200" dirty="0">
              <a:ln cap="rnd" cmpd="thickThin">
                <a:solidFill>
                  <a:prstClr val="black"/>
                </a:solidFill>
                <a:bevel/>
              </a:ln>
              <a:solidFill>
                <a:prstClr val="white"/>
              </a:solidFill>
              <a:effectLst>
                <a:outerShdw blurRad="50800" dist="50800" dir="5400000" algn="ctr" rotWithShape="0">
                  <a:srgbClr val="000000">
                    <a:alpha val="83000"/>
                  </a:srgbClr>
                </a:outerShdw>
              </a:effectLst>
              <a:latin typeface="Calibri"/>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0" y="0"/>
            <a:ext cx="9144000" cy="769441"/>
          </a:xfrm>
          <a:prstGeom prst="rect">
            <a:avLst/>
          </a:prstGeom>
          <a:solidFill>
            <a:srgbClr val="F79646">
              <a:lumMod val="75000"/>
            </a:srgbClr>
          </a:solid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Focus/ emphasis on:</a:t>
            </a:r>
            <a:endParaRPr lang="th-TH" sz="4400" b="1" dirty="0">
              <a:ln cap="rnd" cmpd="thickThin">
                <a:solidFill>
                  <a:prstClr val="black"/>
                </a:solidFill>
                <a:bevel/>
              </a:ln>
              <a:effectLst>
                <a:outerShdw blurRad="50800" dist="50800" dir="5400000" algn="ctr" rotWithShape="0">
                  <a:srgbClr val="000000">
                    <a:alpha val="83000"/>
                  </a:srgbClr>
                </a:outerShdw>
              </a:effectLst>
              <a:latin typeface="Calibri"/>
            </a:endParaRPr>
          </a:p>
        </p:txBody>
      </p:sp>
      <p:sp>
        <p:nvSpPr>
          <p:cNvPr id="9" name="Rectangle 8"/>
          <p:cNvSpPr/>
          <p:nvPr/>
        </p:nvSpPr>
        <p:spPr>
          <a:xfrm>
            <a:off x="381000" y="1143000"/>
            <a:ext cx="8534400" cy="3170099"/>
          </a:xfrm>
          <a:prstGeom prst="rect">
            <a:avLst/>
          </a:prstGeom>
        </p:spPr>
        <p:txBody>
          <a:bodyPr wrap="square">
            <a:spAutoFit/>
          </a:bodyPr>
          <a:lstStyle/>
          <a:p>
            <a:pPr marL="742950" lvl="0" indent="-742950">
              <a:buClr>
                <a:srgbClr val="FF6600"/>
              </a:buClr>
              <a:buFont typeface="+mj-lt"/>
              <a:buAutoNum type="arabicPeriod"/>
            </a:pPr>
            <a:r>
              <a:rPr lang="en-US" sz="4000" b="1" dirty="0" smtClean="0">
                <a:ln cap="rnd" cmpd="thickThin">
                  <a:noFill/>
                  <a:bevel/>
                </a:ln>
                <a:solidFill>
                  <a:prstClr val="black"/>
                </a:solidFill>
              </a:rPr>
              <a:t>Configuring networking products</a:t>
            </a:r>
          </a:p>
          <a:p>
            <a:pPr marL="742950" lvl="0" indent="-742950">
              <a:buClr>
                <a:srgbClr val="FF6600"/>
              </a:buClr>
              <a:buFont typeface="+mj-lt"/>
              <a:buAutoNum type="arabicPeriod"/>
            </a:pPr>
            <a:r>
              <a:rPr lang="en-US" sz="4000" b="1" dirty="0" smtClean="0">
                <a:ln cap="rnd" cmpd="thickThin">
                  <a:noFill/>
                  <a:bevel/>
                </a:ln>
                <a:solidFill>
                  <a:prstClr val="black"/>
                </a:solidFill>
              </a:rPr>
              <a:t>Creating networking software</a:t>
            </a:r>
          </a:p>
          <a:p>
            <a:pPr marL="742950" indent="-742950">
              <a:buClr>
                <a:srgbClr val="FF6600"/>
              </a:buClr>
              <a:buFont typeface="+mj-lt"/>
              <a:buAutoNum type="arabicPeriod"/>
            </a:pPr>
            <a:r>
              <a:rPr lang="en-US" sz="4000" b="1" dirty="0" smtClean="0">
                <a:ln cap="rnd" cmpd="thickThin">
                  <a:noFill/>
                  <a:bevel/>
                </a:ln>
                <a:solidFill>
                  <a:prstClr val="black"/>
                </a:solidFill>
              </a:rPr>
              <a:t>Understanding network protocols</a:t>
            </a:r>
          </a:p>
          <a:p>
            <a:pPr marL="742950" lvl="0" indent="-742950">
              <a:buClr>
                <a:srgbClr val="FF6600"/>
              </a:buClr>
              <a:buFont typeface="+mj-lt"/>
              <a:buAutoNum type="arabicPeriod"/>
            </a:pPr>
            <a:r>
              <a:rPr lang="en-US" sz="4000" b="1" dirty="0" smtClean="0">
                <a:ln cap="rnd" cmpd="thickThin">
                  <a:noFill/>
                  <a:bevel/>
                </a:ln>
                <a:solidFill>
                  <a:prstClr val="black"/>
                </a:solidFill>
              </a:rPr>
              <a:t>Core principles that have shaped popular networking protocols</a:t>
            </a:r>
            <a:endParaRPr lang="en-US" sz="4000" b="1" dirty="0">
              <a:ln cap="rnd" cmpd="thickThin">
                <a:noFill/>
                <a:bevel/>
              </a:ln>
              <a:solidFill>
                <a:prstClr val="black"/>
              </a:solidFill>
            </a:endParaRPr>
          </a:p>
        </p:txBody>
      </p:sp>
      <p:sp>
        <p:nvSpPr>
          <p:cNvPr id="10" name="Rectangle 9"/>
          <p:cNvSpPr/>
          <p:nvPr/>
        </p:nvSpPr>
        <p:spPr>
          <a:xfrm>
            <a:off x="0" y="4876800"/>
            <a:ext cx="9144000" cy="1384995"/>
          </a:xfrm>
          <a:prstGeom prst="rect">
            <a:avLst/>
          </a:prstGeom>
        </p:spPr>
        <p:txBody>
          <a:bodyPr wrap="square">
            <a:spAutoFit/>
          </a:bodyPr>
          <a:lstStyle/>
          <a:p>
            <a:pPr algn="r"/>
            <a:r>
              <a:rPr lang="en-US" sz="3600" b="1" dirty="0" smtClean="0">
                <a:ln cap="rnd" cmpd="thickThin">
                  <a:noFill/>
                  <a:bevel/>
                </a:ln>
                <a:solidFill>
                  <a:srgbClr val="C00000"/>
                </a:solidFill>
              </a:rPr>
              <a:t>The emphasis of this course will be on 3 and 4. </a:t>
            </a:r>
          </a:p>
          <a:p>
            <a:pPr algn="r"/>
            <a:endParaRPr lang="en-US" sz="1200" b="1" dirty="0" smtClean="0">
              <a:ln cap="rnd" cmpd="thickThin">
                <a:noFill/>
                <a:bevel/>
              </a:ln>
              <a:solidFill>
                <a:srgbClr val="C00000"/>
              </a:solidFill>
            </a:endParaRPr>
          </a:p>
          <a:p>
            <a:pPr algn="r"/>
            <a:r>
              <a:rPr lang="en-US" sz="3600" b="1" dirty="0" smtClean="0">
                <a:ln cap="rnd" cmpd="thickThin">
                  <a:noFill/>
                  <a:bevel/>
                </a:ln>
                <a:solidFill>
                  <a:schemeClr val="tx2">
                    <a:lumMod val="10000"/>
                  </a:schemeClr>
                </a:solidFill>
              </a:rPr>
              <a:t>(</a:t>
            </a:r>
            <a:r>
              <a:rPr lang="en-US" sz="3200" b="1" dirty="0" smtClean="0">
                <a:ln cap="rnd" cmpd="thickThin">
                  <a:noFill/>
                  <a:bevel/>
                </a:ln>
                <a:solidFill>
                  <a:schemeClr val="tx2">
                    <a:lumMod val="10000"/>
                  </a:schemeClr>
                </a:solidFill>
              </a:rPr>
              <a:t>Some aspects of 1 and 2 as well.</a:t>
            </a:r>
            <a:r>
              <a:rPr lang="en-US" sz="3600" b="1" dirty="0" smtClean="0">
                <a:ln cap="rnd" cmpd="thickThin">
                  <a:noFill/>
                  <a:bevel/>
                </a:ln>
                <a:solidFill>
                  <a:schemeClr val="tx2">
                    <a:lumMod val="10000"/>
                  </a:schemeClr>
                </a:solidFill>
              </a:rPr>
              <a:t>)</a:t>
            </a:r>
            <a:r>
              <a:rPr lang="en-US" sz="3600" b="1" dirty="0" smtClean="0">
                <a:ln cap="rnd" cmpd="thickThin">
                  <a:noFill/>
                  <a:bevel/>
                </a:ln>
                <a:solidFill>
                  <a:srgbClr val="C00000"/>
                </a:solidFill>
              </a:rPr>
              <a:t> </a:t>
            </a:r>
            <a:endParaRPr lang="en-US" sz="1600" dirty="0">
              <a:solidFill>
                <a:srgbClr val="C0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rotWithShape="1">
          <a:gsLst>
            <a:gs pos="72000">
              <a:schemeClr val="tx2"/>
            </a:gs>
            <a:gs pos="25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4" name="Rectangle 3"/>
          <p:cNvSpPr/>
          <p:nvPr/>
        </p:nvSpPr>
        <p:spPr>
          <a:xfrm>
            <a:off x="609600" y="1905000"/>
            <a:ext cx="8153400" cy="1200329"/>
          </a:xfrm>
          <a:prstGeom prst="rect">
            <a:avLst/>
          </a:prstGeom>
          <a:noFill/>
          <a:ln>
            <a:noFill/>
          </a:ln>
        </p:spPr>
        <p:txBody>
          <a:bodyPr wrap="square">
            <a:spAutoFit/>
          </a:bodyPr>
          <a:lstStyle/>
          <a:p>
            <a:pPr algn="ctr" rtl="0"/>
            <a:r>
              <a:rPr lang="en-US" sz="72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Course books</a:t>
            </a:r>
            <a:endParaRPr lang="en-US" sz="4000" b="1" kern="1200" dirty="0">
              <a:ln cap="rnd" cmpd="thickThin">
                <a:solidFill>
                  <a:prstClr val="black"/>
                </a:solidFill>
                <a:bevel/>
              </a:ln>
              <a:solidFill>
                <a:prstClr val="white"/>
              </a:solidFill>
              <a:effectLst>
                <a:outerShdw blurRad="50800" dist="50800" dir="5400000" algn="ctr" rotWithShape="0">
                  <a:srgbClr val="000000">
                    <a:alpha val="83000"/>
                  </a:srgbClr>
                </a:outerShdw>
              </a:effectLst>
              <a:latin typeface="Calibri"/>
              <a:ea typeface="+mn-ea"/>
              <a:cs typeface="+mn-cs"/>
            </a:endParaRPr>
          </a:p>
        </p:txBody>
      </p:sp>
      <p:pic>
        <p:nvPicPr>
          <p:cNvPr id="11" name="Picture 2"/>
          <p:cNvPicPr>
            <a:picLocks noChangeAspect="1" noChangeArrowheads="1"/>
          </p:cNvPicPr>
          <p:nvPr/>
        </p:nvPicPr>
        <p:blipFill>
          <a:blip r:embed="rId3" cstate="print"/>
          <a:srcRect/>
          <a:stretch>
            <a:fillRect/>
          </a:stretch>
        </p:blipFill>
        <p:spPr bwMode="auto">
          <a:xfrm>
            <a:off x="685800" y="4191000"/>
            <a:ext cx="1371600" cy="181428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2"/>
          <p:cNvPicPr>
            <a:picLocks noChangeAspect="1" noChangeArrowheads="1"/>
          </p:cNvPicPr>
          <p:nvPr/>
        </p:nvPicPr>
        <p:blipFill>
          <a:blip r:embed="rId4" cstate="print"/>
          <a:srcRect/>
          <a:stretch>
            <a:fillRect/>
          </a:stretch>
        </p:blipFill>
        <p:spPr bwMode="auto">
          <a:xfrm>
            <a:off x="2611014" y="4191000"/>
            <a:ext cx="1351386" cy="18288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Picture 3"/>
          <p:cNvPicPr>
            <a:picLocks noChangeAspect="1" noChangeArrowheads="1"/>
          </p:cNvPicPr>
          <p:nvPr/>
        </p:nvPicPr>
        <p:blipFill>
          <a:blip r:embed="rId5" cstate="print"/>
          <a:srcRect/>
          <a:stretch>
            <a:fillRect/>
          </a:stretch>
        </p:blipFill>
        <p:spPr bwMode="auto">
          <a:xfrm>
            <a:off x="4572000" y="4191000"/>
            <a:ext cx="1291519" cy="17997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p:cNvPicPr>
            <a:picLocks noChangeAspect="1" noChangeArrowheads="1"/>
          </p:cNvPicPr>
          <p:nvPr/>
        </p:nvPicPr>
        <p:blipFill>
          <a:blip r:embed="rId6" cstate="print"/>
          <a:srcRect/>
          <a:stretch>
            <a:fillRect/>
          </a:stretch>
        </p:blipFill>
        <p:spPr bwMode="auto">
          <a:xfrm>
            <a:off x="6477000" y="4191000"/>
            <a:ext cx="1369924" cy="16954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3"/>
          <p:cNvGrpSpPr/>
          <p:nvPr/>
        </p:nvGrpSpPr>
        <p:grpSpPr>
          <a:xfrm>
            <a:off x="-609600" y="1000542"/>
            <a:ext cx="6553200" cy="3266658"/>
            <a:chOff x="-609600" y="1447800"/>
            <a:chExt cx="6553200" cy="3266658"/>
          </a:xfrm>
        </p:grpSpPr>
        <p:sp>
          <p:nvSpPr>
            <p:cNvPr id="5" name="TextBox 4"/>
            <p:cNvSpPr txBox="1"/>
            <p:nvPr/>
          </p:nvSpPr>
          <p:spPr>
            <a:xfrm>
              <a:off x="-609600" y="2590800"/>
              <a:ext cx="6553200" cy="2123658"/>
            </a:xfrm>
            <a:prstGeom prst="rect">
              <a:avLst/>
            </a:prstGeom>
            <a:noFill/>
            <a:effectLst>
              <a:outerShdw blurRad="50800" dist="50800" dir="5400000" sx="200000" sy="200000" algn="ctr" rotWithShape="0">
                <a:srgbClr val="000000">
                  <a:alpha val="56000"/>
                </a:srgbClr>
              </a:outerShdw>
            </a:effectLst>
            <a:scene3d>
              <a:camera prst="orthographicFront">
                <a:rot lat="0" lon="19499973" rev="0"/>
              </a:camera>
              <a:lightRig rig="threePt" dir="t"/>
            </a:scene3d>
          </p:spPr>
          <p:txBody>
            <a:bodyPr wrap="square" rtlCol="0">
              <a:spAutoFit/>
              <a:scene3d>
                <a:camera prst="orthographicFront">
                  <a:rot lat="0" lon="0" rev="1200000"/>
                </a:camera>
                <a:lightRig rig="threePt" dir="t"/>
              </a:scene3d>
            </a:bodyPr>
            <a:lstStyle/>
            <a:p>
              <a:pPr algn="ctr" rtl="0"/>
              <a:r>
                <a:rPr lang="en-US" sz="48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r>
                <a:rPr lang="en-US" sz="4800" b="1" kern="1200" dirty="0">
                  <a:ln cap="rnd" cmpd="thickThin">
                    <a:solidFill>
                      <a:prstClr val="black"/>
                    </a:solidFill>
                    <a:bevel/>
                  </a:ln>
                  <a:solidFill>
                    <a:srgbClr val="D19049">
                      <a:lumMod val="60000"/>
                      <a:lumOff val="40000"/>
                    </a:srgbClr>
                  </a:solidFill>
                  <a:effectLst>
                    <a:outerShdw blurRad="50800" dist="50800" dir="5400000" algn="ctr" rotWithShape="0">
                      <a:srgbClr val="000000">
                        <a:alpha val="83000"/>
                      </a:srgbClr>
                    </a:outerShdw>
                  </a:effectLst>
                  <a:latin typeface="Calibri"/>
                  <a:ea typeface="+mn-ea"/>
                  <a:cs typeface="+mn-cs"/>
                </a:rPr>
                <a:t>Computers Networks –</a:t>
              </a:r>
            </a:p>
            <a:p>
              <a:pPr algn="ctr" rtl="0"/>
              <a:r>
                <a:rPr lang="en-US" sz="4800" b="1" kern="1200" dirty="0">
                  <a:ln cap="rnd" cmpd="thickThin">
                    <a:solidFill>
                      <a:prstClr val="black"/>
                    </a:solidFill>
                    <a:bevel/>
                  </a:ln>
                  <a:solidFill>
                    <a:srgbClr val="D19049">
                      <a:lumMod val="60000"/>
                      <a:lumOff val="40000"/>
                    </a:srgbClr>
                  </a:solidFill>
                  <a:effectLst>
                    <a:outerShdw blurRad="50800" dist="50800" dir="5400000" algn="ctr" rotWithShape="0">
                      <a:srgbClr val="000000">
                        <a:alpha val="83000"/>
                      </a:srgbClr>
                    </a:outerShdw>
                  </a:effectLst>
                  <a:latin typeface="Calibri"/>
                  <a:ea typeface="+mn-ea"/>
                  <a:cs typeface="+mn-cs"/>
                </a:rPr>
                <a:t> a systems approach</a:t>
              </a:r>
              <a:r>
                <a:rPr lang="en-US" sz="48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p>
            <a:p>
              <a:pPr algn="ctr" rtl="0"/>
              <a:r>
                <a:rPr lang="en-US" sz="36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by Peterson and Davie</a:t>
              </a:r>
              <a:endParaRPr lang="en-US" sz="44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endParaRPr>
            </a:p>
          </p:txBody>
        </p:sp>
        <p:sp>
          <p:nvSpPr>
            <p:cNvPr id="6" name="Rectangle 5"/>
            <p:cNvSpPr/>
            <p:nvPr/>
          </p:nvSpPr>
          <p:spPr>
            <a:xfrm>
              <a:off x="533400" y="1447800"/>
              <a:ext cx="4191000" cy="1107996"/>
            </a:xfrm>
            <a:prstGeom prst="rect">
              <a:avLst/>
            </a:prstGeom>
          </p:spPr>
          <p:txBody>
            <a:bodyPr wrap="square">
              <a:spAutoFit/>
            </a:bodyPr>
            <a:lstStyle/>
            <a:p>
              <a:pPr algn="ctr" rtl="0"/>
              <a:r>
                <a:rPr lang="en-US" sz="66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Text book:</a:t>
              </a:r>
            </a:p>
          </p:txBody>
        </p:sp>
      </p:grpSp>
      <p:pic>
        <p:nvPicPr>
          <p:cNvPr id="7" name="Picture 2"/>
          <p:cNvPicPr>
            <a:picLocks noChangeAspect="1" noChangeArrowheads="1"/>
          </p:cNvPicPr>
          <p:nvPr/>
        </p:nvPicPr>
        <p:blipFill>
          <a:blip r:embed="rId3"/>
          <a:srcRect/>
          <a:stretch>
            <a:fillRect/>
          </a:stretch>
        </p:blipFill>
        <p:spPr bwMode="auto">
          <a:xfrm>
            <a:off x="5238750" y="876300"/>
            <a:ext cx="3600450" cy="4762500"/>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sp>
        <p:nvSpPr>
          <p:cNvPr id="8" name="TextBox 7"/>
          <p:cNvSpPr txBox="1"/>
          <p:nvPr/>
        </p:nvSpPr>
        <p:spPr>
          <a:xfrm>
            <a:off x="1143000" y="4267200"/>
            <a:ext cx="2743200" cy="1200329"/>
          </a:xfrm>
          <a:prstGeom prst="rect">
            <a:avLst/>
          </a:prstGeom>
          <a:noFill/>
          <a:ln>
            <a:noFill/>
          </a:ln>
        </p:spPr>
        <p:txBody>
          <a:bodyPr wrap="square" rtlCol="0">
            <a:spAutoFit/>
          </a:bodyPr>
          <a:lstStyle/>
          <a:p>
            <a:pPr algn="l" rtl="0"/>
            <a:r>
              <a:rPr lang="en-US" sz="7200" b="1" kern="1200" dirty="0">
                <a:solidFill>
                  <a:srgbClr val="C00000"/>
                </a:solidFill>
                <a:latin typeface="Consolas" pitchFamily="49" charset="0"/>
                <a:ea typeface="+mn-ea"/>
                <a:cs typeface="+mn-cs"/>
              </a:rPr>
              <a:t>[</a:t>
            </a:r>
            <a:r>
              <a:rPr lang="en-US" sz="7200" b="1" kern="1200" dirty="0">
                <a:solidFill>
                  <a:srgbClr val="FF6600"/>
                </a:solidFill>
                <a:latin typeface="Consolas" pitchFamily="49" charset="0"/>
                <a:ea typeface="+mn-ea"/>
                <a:cs typeface="+mn-cs"/>
              </a:rPr>
              <a:t>P&amp;D</a:t>
            </a:r>
            <a:r>
              <a:rPr lang="en-US" sz="7200" b="1" kern="1200" dirty="0">
                <a:solidFill>
                  <a:srgbClr val="C00000"/>
                </a:solidFill>
                <a:latin typeface="Consolas" pitchFamily="49" charset="0"/>
                <a:ea typeface="+mn-ea"/>
                <a:cs typeface="+mn-cs"/>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57200" y="228600"/>
            <a:ext cx="6324600" cy="1754326"/>
          </a:xfrm>
          <a:prstGeom prst="rect">
            <a:avLst/>
          </a:prstGeom>
        </p:spPr>
        <p:txBody>
          <a:bodyPr wrap="square">
            <a:spAutoFit/>
          </a:bodyPr>
          <a:lstStyle/>
          <a:p>
            <a:pPr algn="ctr" rtl="0"/>
            <a:r>
              <a:rPr lang="en-US" sz="54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Book’s philosophy:</a:t>
            </a:r>
          </a:p>
          <a:p>
            <a:pPr algn="ctr" rtl="0"/>
            <a:r>
              <a:rPr lang="en-US" sz="54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r>
              <a:rPr lang="en-US" sz="5400" b="1" kern="1200" dirty="0">
                <a:ln cap="rnd" cmpd="thickThin">
                  <a:solidFill>
                    <a:prstClr val="black"/>
                  </a:solidFill>
                  <a:bevel/>
                </a:ln>
                <a:solidFill>
                  <a:prstClr val="white"/>
                </a:solidFill>
                <a:effectLst>
                  <a:outerShdw blurRad="50800" dist="50800" dir="5400000" algn="ctr" rotWithShape="0">
                    <a:srgbClr val="000000">
                      <a:alpha val="83000"/>
                    </a:srgbClr>
                  </a:outerShdw>
                </a:effectLst>
                <a:latin typeface="Calibri"/>
                <a:ea typeface="+mn-ea"/>
                <a:cs typeface="+mn-cs"/>
              </a:rPr>
              <a:t>System’s approach</a:t>
            </a:r>
            <a:r>
              <a:rPr lang="en-US" sz="54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p>
        </p:txBody>
      </p:sp>
      <p:pic>
        <p:nvPicPr>
          <p:cNvPr id="5" name="Picture 2"/>
          <p:cNvPicPr>
            <a:picLocks noChangeAspect="1" noChangeArrowheads="1"/>
          </p:cNvPicPr>
          <p:nvPr/>
        </p:nvPicPr>
        <p:blipFill>
          <a:blip r:embed="rId3" cstate="print"/>
          <a:srcRect/>
          <a:stretch>
            <a:fillRect/>
          </a:stretch>
        </p:blipFill>
        <p:spPr bwMode="auto">
          <a:xfrm>
            <a:off x="6858000" y="304800"/>
            <a:ext cx="1905000" cy="2519842"/>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sp>
        <p:nvSpPr>
          <p:cNvPr id="6" name="TextBox 5"/>
          <p:cNvSpPr txBox="1"/>
          <p:nvPr/>
        </p:nvSpPr>
        <p:spPr>
          <a:xfrm>
            <a:off x="-304800" y="2286000"/>
            <a:ext cx="8305800" cy="3416320"/>
          </a:xfrm>
          <a:prstGeom prst="rect">
            <a:avLst/>
          </a:prstGeom>
          <a:noFill/>
          <a:effectLst>
            <a:outerShdw blurRad="50800" dist="50800" dir="5400000" sx="200000" sy="200000" algn="ctr" rotWithShape="0">
              <a:srgbClr val="000000">
                <a:alpha val="56000"/>
              </a:srgbClr>
            </a:outerShdw>
          </a:effectLst>
          <a:scene3d>
            <a:camera prst="orthographicFront">
              <a:rot lat="0" lon="19499973" rev="0"/>
            </a:camera>
            <a:lightRig rig="threePt" dir="t"/>
          </a:scene3d>
        </p:spPr>
        <p:txBody>
          <a:bodyPr wrap="square" rtlCol="0">
            <a:spAutoFit/>
            <a:scene3d>
              <a:camera prst="orthographicFront">
                <a:rot lat="0" lon="0" rev="1200000"/>
              </a:camera>
              <a:lightRig rig="threePt" dir="t"/>
            </a:scene3d>
          </a:bodyPr>
          <a:lstStyle/>
          <a:p>
            <a:pPr marL="742950" indent="-742950" rtl="0">
              <a:buClr>
                <a:schemeClr val="tx1"/>
              </a:buClr>
              <a:buFont typeface="+mj-lt"/>
              <a:buAutoNum type="arabicPeriod"/>
            </a:pPr>
            <a:r>
              <a:rPr lang="en-US" sz="3600" b="1" dirty="0" smtClean="0">
                <a:ln cap="rnd" cmpd="thickThin">
                  <a:solidFill>
                    <a:prstClr val="black"/>
                  </a:solidFill>
                  <a:bevel/>
                </a:ln>
                <a:solidFill>
                  <a:schemeClr val="tx2">
                    <a:lumMod val="75000"/>
                  </a:schemeClr>
                </a:solidFill>
                <a:effectLst>
                  <a:outerShdw blurRad="50800" dist="50800" dir="5400000" algn="ctr" rotWithShape="0">
                    <a:srgbClr val="000000">
                      <a:alpha val="83000"/>
                    </a:srgbClr>
                  </a:outerShdw>
                </a:effectLst>
                <a:latin typeface="Calibri"/>
              </a:rPr>
              <a:t>Problem-solving approach</a:t>
            </a:r>
          </a:p>
          <a:p>
            <a:pPr marL="742950" indent="-742950" rtl="0">
              <a:buClr>
                <a:schemeClr val="tx1"/>
              </a:buClr>
              <a:buFont typeface="+mj-lt"/>
              <a:buAutoNum type="arabicPeriod"/>
            </a:pPr>
            <a:endParaRPr lang="en-US" sz="1200" b="1" kern="1200"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endParaRPr>
          </a:p>
          <a:p>
            <a:pPr marL="742950" indent="-742950" rtl="0">
              <a:buClr>
                <a:schemeClr val="tx1"/>
              </a:buClr>
              <a:buFont typeface="+mj-lt"/>
              <a:buAutoNum type="arabicPeriod"/>
            </a:pPr>
            <a:r>
              <a:rPr lang="en-US" sz="36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Focus on </a:t>
            </a:r>
            <a:r>
              <a:rPr lang="en-US" sz="3600" b="1" dirty="0" smtClean="0">
                <a:ln cap="rnd" cmpd="thickThin">
                  <a:solidFill>
                    <a:prstClr val="black"/>
                  </a:solidFill>
                  <a:bevel/>
                </a:ln>
                <a:solidFill>
                  <a:schemeClr val="tx2">
                    <a:lumMod val="75000"/>
                  </a:schemeClr>
                </a:solidFill>
                <a:effectLst>
                  <a:outerShdw blurRad="50800" dist="50800" dir="5400000" algn="ctr" rotWithShape="0">
                    <a:srgbClr val="000000">
                      <a:alpha val="83000"/>
                    </a:srgbClr>
                  </a:outerShdw>
                </a:effectLst>
                <a:latin typeface="Calibri"/>
              </a:rPr>
              <a:t>core design choices</a:t>
            </a:r>
          </a:p>
          <a:p>
            <a:pPr marL="742950" indent="-742950" rtl="0">
              <a:buClr>
                <a:schemeClr val="tx1"/>
              </a:buClr>
              <a:buFont typeface="+mj-lt"/>
              <a:buAutoNum type="arabicPeriod"/>
            </a:pPr>
            <a:endParaRPr lang="en-US" sz="12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ndParaRPr>
          </a:p>
          <a:p>
            <a:pPr marL="742950" indent="-742950" rtl="0">
              <a:buClr>
                <a:schemeClr val="tx1"/>
              </a:buClr>
              <a:buFont typeface="+mj-lt"/>
              <a:buAutoNum type="arabicPeriod"/>
            </a:pPr>
            <a:r>
              <a:rPr lang="en-US" sz="36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Focus on </a:t>
            </a:r>
            <a:r>
              <a:rPr lang="en-US" sz="3600" b="1" dirty="0" smtClean="0">
                <a:ln cap="rnd" cmpd="thickThin">
                  <a:solidFill>
                    <a:prstClr val="black"/>
                  </a:solidFill>
                  <a:bevel/>
                </a:ln>
                <a:solidFill>
                  <a:schemeClr val="tx2">
                    <a:lumMod val="75000"/>
                  </a:schemeClr>
                </a:solidFill>
                <a:effectLst>
                  <a:outerShdw blurRad="50800" dist="50800" dir="5400000" algn="ctr" rotWithShape="0">
                    <a:srgbClr val="000000">
                      <a:alpha val="83000"/>
                    </a:srgbClr>
                  </a:outerShdw>
                </a:effectLst>
                <a:latin typeface="Calibri"/>
              </a:rPr>
              <a:t>perspective</a:t>
            </a:r>
            <a:r>
              <a:rPr lang="en-US" sz="36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 rather than solely on specifications</a:t>
            </a:r>
          </a:p>
          <a:p>
            <a:pPr marL="742950" indent="-742950" rtl="0">
              <a:buClr>
                <a:schemeClr val="tx1"/>
              </a:buClr>
              <a:buFont typeface="+mj-lt"/>
              <a:buAutoNum type="arabicPeriod"/>
            </a:pPr>
            <a:endParaRPr lang="en-US" sz="12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ndParaRPr>
          </a:p>
          <a:p>
            <a:pPr marL="742950" indent="-742950" rtl="0">
              <a:buClr>
                <a:schemeClr val="tx1"/>
              </a:buClr>
              <a:buFont typeface="+mj-lt"/>
              <a:buAutoNum type="arabicPeriod"/>
            </a:pPr>
            <a:r>
              <a:rPr lang="en-US" sz="36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Examples with </a:t>
            </a:r>
            <a:r>
              <a:rPr lang="en-US" sz="3600" b="1" dirty="0" smtClean="0">
                <a:ln cap="rnd" cmpd="thickThin">
                  <a:solidFill>
                    <a:prstClr val="black"/>
                  </a:solidFill>
                  <a:bevel/>
                </a:ln>
                <a:solidFill>
                  <a:schemeClr val="tx2">
                    <a:lumMod val="75000"/>
                  </a:schemeClr>
                </a:solidFill>
                <a:effectLst>
                  <a:outerShdw blurRad="50800" dist="50800" dir="5400000" algn="ctr" rotWithShape="0">
                    <a:srgbClr val="000000">
                      <a:alpha val="83000"/>
                    </a:srgbClr>
                  </a:outerShdw>
                </a:effectLst>
                <a:latin typeface="Calibri"/>
              </a:rPr>
              <a:t>real Internet protocols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5"/>
          <p:cNvGrpSpPr/>
          <p:nvPr/>
        </p:nvGrpSpPr>
        <p:grpSpPr>
          <a:xfrm>
            <a:off x="-533400" y="914400"/>
            <a:ext cx="6553200" cy="3266658"/>
            <a:chOff x="-609600" y="1447800"/>
            <a:chExt cx="6553200" cy="3266658"/>
          </a:xfrm>
        </p:grpSpPr>
        <p:sp>
          <p:nvSpPr>
            <p:cNvPr id="3" name="TextBox 2"/>
            <p:cNvSpPr txBox="1"/>
            <p:nvPr/>
          </p:nvSpPr>
          <p:spPr>
            <a:xfrm>
              <a:off x="-609600" y="2590800"/>
              <a:ext cx="6553200" cy="2123658"/>
            </a:xfrm>
            <a:prstGeom prst="rect">
              <a:avLst/>
            </a:prstGeom>
            <a:noFill/>
            <a:effectLst>
              <a:outerShdw blurRad="50800" dist="50800" dir="5400000" sx="200000" sy="200000" algn="ctr" rotWithShape="0">
                <a:srgbClr val="000000">
                  <a:alpha val="56000"/>
                </a:srgbClr>
              </a:outerShdw>
            </a:effectLst>
            <a:scene3d>
              <a:camera prst="orthographicFront">
                <a:rot lat="0" lon="19499973" rev="0"/>
              </a:camera>
              <a:lightRig rig="threePt" dir="t"/>
            </a:scene3d>
          </p:spPr>
          <p:txBody>
            <a:bodyPr wrap="square" rtlCol="0">
              <a:spAutoFit/>
              <a:scene3d>
                <a:camera prst="orthographicFront">
                  <a:rot lat="0" lon="0" rev="1200000"/>
                </a:camera>
                <a:lightRig rig="threePt" dir="t"/>
              </a:scene3d>
            </a:bodyPr>
            <a:lstStyle/>
            <a:p>
              <a:pPr algn="ctr" rtl="0"/>
              <a:r>
                <a:rPr lang="en-US" sz="48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r>
                <a:rPr lang="en-US" sz="4800" b="1" kern="1200" dirty="0">
                  <a:ln cap="rnd" cmpd="thickThin">
                    <a:solidFill>
                      <a:prstClr val="black"/>
                    </a:solidFill>
                    <a:bevel/>
                  </a:ln>
                  <a:solidFill>
                    <a:srgbClr val="D19049">
                      <a:lumMod val="60000"/>
                      <a:lumOff val="40000"/>
                    </a:srgbClr>
                  </a:solidFill>
                  <a:effectLst>
                    <a:outerShdw blurRad="50800" dist="50800" dir="5400000" algn="ctr" rotWithShape="0">
                      <a:srgbClr val="000000">
                        <a:alpha val="83000"/>
                      </a:srgbClr>
                    </a:outerShdw>
                  </a:effectLst>
                  <a:latin typeface="Calibri"/>
                  <a:ea typeface="+mn-ea"/>
                  <a:cs typeface="+mn-cs"/>
                </a:rPr>
                <a:t>Computers Networks and Internets</a:t>
              </a:r>
              <a:r>
                <a:rPr lang="en-US" sz="48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p>
            <a:p>
              <a:pPr algn="ctr" rtl="0"/>
              <a:r>
                <a:rPr lang="en-US" sz="36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by Douglas E. Comer</a:t>
              </a:r>
              <a:endParaRPr lang="en-US" sz="44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endParaRPr>
            </a:p>
          </p:txBody>
        </p:sp>
        <p:sp>
          <p:nvSpPr>
            <p:cNvPr id="4" name="Rectangle 3"/>
            <p:cNvSpPr/>
            <p:nvPr/>
          </p:nvSpPr>
          <p:spPr>
            <a:xfrm>
              <a:off x="0" y="1447800"/>
              <a:ext cx="5715000" cy="1015663"/>
            </a:xfrm>
            <a:prstGeom prst="rect">
              <a:avLst/>
            </a:prstGeom>
          </p:spPr>
          <p:txBody>
            <a:bodyPr wrap="square">
              <a:spAutoFit/>
            </a:bodyPr>
            <a:lstStyle/>
            <a:p>
              <a:pPr algn="ctr" rtl="0"/>
              <a:r>
                <a:rPr lang="en-US" sz="60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Reference book:</a:t>
              </a:r>
            </a:p>
          </p:txBody>
        </p:sp>
      </p:grpSp>
      <p:pic>
        <p:nvPicPr>
          <p:cNvPr id="5" name="Picture 2"/>
          <p:cNvPicPr>
            <a:picLocks noChangeAspect="1" noChangeArrowheads="1"/>
          </p:cNvPicPr>
          <p:nvPr/>
        </p:nvPicPr>
        <p:blipFill>
          <a:blip r:embed="rId3"/>
          <a:srcRect/>
          <a:stretch>
            <a:fillRect/>
          </a:stretch>
        </p:blipFill>
        <p:spPr bwMode="auto">
          <a:xfrm>
            <a:off x="5562600" y="1114425"/>
            <a:ext cx="3343275" cy="4524375"/>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sp>
        <p:nvSpPr>
          <p:cNvPr id="6" name="TextBox 5"/>
          <p:cNvSpPr txBox="1"/>
          <p:nvPr/>
        </p:nvSpPr>
        <p:spPr>
          <a:xfrm>
            <a:off x="914400" y="4257258"/>
            <a:ext cx="3962400" cy="1200329"/>
          </a:xfrm>
          <a:prstGeom prst="rect">
            <a:avLst/>
          </a:prstGeom>
          <a:noFill/>
        </p:spPr>
        <p:txBody>
          <a:bodyPr wrap="square" rtlCol="0">
            <a:spAutoFit/>
          </a:bodyPr>
          <a:lstStyle/>
          <a:p>
            <a:pPr algn="l" rtl="0"/>
            <a:r>
              <a:rPr lang="en-US" sz="7200" b="1" kern="1200" dirty="0">
                <a:solidFill>
                  <a:srgbClr val="C00000"/>
                </a:solidFill>
                <a:latin typeface="Consolas" pitchFamily="49" charset="0"/>
                <a:ea typeface="+mn-ea"/>
                <a:cs typeface="+mn-cs"/>
              </a:rPr>
              <a:t>[</a:t>
            </a:r>
            <a:r>
              <a:rPr lang="en-US" sz="7200" b="1" kern="1200" dirty="0">
                <a:solidFill>
                  <a:srgbClr val="FF6600"/>
                </a:solidFill>
                <a:latin typeface="Consolas" pitchFamily="49" charset="0"/>
                <a:ea typeface="+mn-ea"/>
                <a:cs typeface="+mn-cs"/>
              </a:rPr>
              <a:t>Comer</a:t>
            </a:r>
            <a:r>
              <a:rPr lang="en-US" sz="7200" b="1" kern="1200" dirty="0">
                <a:solidFill>
                  <a:srgbClr val="C00000"/>
                </a:solidFill>
                <a:latin typeface="Consolas" pitchFamily="49" charset="0"/>
                <a:ea typeface="+mn-ea"/>
                <a:cs typeface="+mn-cs"/>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533400" y="2133600"/>
            <a:ext cx="6553200" cy="1384995"/>
          </a:xfrm>
          <a:prstGeom prst="rect">
            <a:avLst/>
          </a:prstGeom>
          <a:noFill/>
          <a:effectLst>
            <a:outerShdw blurRad="50800" dist="50800" dir="5400000" sx="200000" sy="200000" algn="ctr" rotWithShape="0">
              <a:srgbClr val="000000">
                <a:alpha val="56000"/>
              </a:srgbClr>
            </a:outerShdw>
          </a:effectLst>
          <a:scene3d>
            <a:camera prst="orthographicFront">
              <a:rot lat="0" lon="19499973" rev="0"/>
            </a:camera>
            <a:lightRig rig="threePt" dir="t"/>
          </a:scene3d>
        </p:spPr>
        <p:txBody>
          <a:bodyPr wrap="square" rtlCol="0">
            <a:spAutoFit/>
            <a:scene3d>
              <a:camera prst="orthographicFront">
                <a:rot lat="0" lon="0" rev="1200000"/>
              </a:camera>
              <a:lightRig rig="threePt" dir="t"/>
            </a:scene3d>
          </a:bodyPr>
          <a:lstStyle/>
          <a:p>
            <a:pPr algn="ctr" rtl="0"/>
            <a:r>
              <a:rPr lang="en-US" sz="48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r>
              <a:rPr lang="en-US" sz="4800" b="1" kern="1200" dirty="0">
                <a:ln cap="rnd" cmpd="thickThin">
                  <a:solidFill>
                    <a:prstClr val="black"/>
                  </a:solidFill>
                  <a:bevel/>
                </a:ln>
                <a:solidFill>
                  <a:srgbClr val="D19049">
                    <a:lumMod val="60000"/>
                    <a:lumOff val="40000"/>
                  </a:srgbClr>
                </a:solidFill>
                <a:effectLst>
                  <a:outerShdw blurRad="50800" dist="50800" dir="5400000" algn="ctr" rotWithShape="0">
                    <a:srgbClr val="000000">
                      <a:alpha val="83000"/>
                    </a:srgbClr>
                  </a:outerShdw>
                </a:effectLst>
                <a:latin typeface="Calibri"/>
                <a:ea typeface="+mn-ea"/>
                <a:cs typeface="+mn-cs"/>
              </a:rPr>
              <a:t>Computers Networks</a:t>
            </a:r>
            <a:r>
              <a:rPr lang="en-US" sz="48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p>
          <a:p>
            <a:pPr algn="ctr" rtl="0"/>
            <a:r>
              <a:rPr lang="en-US" sz="36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by Andrew </a:t>
            </a:r>
            <a:r>
              <a:rPr lang="en-US" sz="3600" b="1" kern="1200" dirty="0" err="1">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Tanenbaum</a:t>
            </a:r>
            <a:endParaRPr lang="en-US" sz="44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endParaRPr>
          </a:p>
        </p:txBody>
      </p:sp>
      <p:pic>
        <p:nvPicPr>
          <p:cNvPr id="3" name="Picture 3"/>
          <p:cNvPicPr>
            <a:picLocks noChangeAspect="1" noChangeArrowheads="1"/>
          </p:cNvPicPr>
          <p:nvPr/>
        </p:nvPicPr>
        <p:blipFill>
          <a:blip r:embed="rId3"/>
          <a:srcRect/>
          <a:stretch>
            <a:fillRect/>
          </a:stretch>
        </p:blipFill>
        <p:spPr bwMode="auto">
          <a:xfrm>
            <a:off x="5173839" y="609600"/>
            <a:ext cx="3665361" cy="5107858"/>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sp>
        <p:nvSpPr>
          <p:cNvPr id="4" name="Rectangle 3"/>
          <p:cNvSpPr/>
          <p:nvPr/>
        </p:nvSpPr>
        <p:spPr>
          <a:xfrm>
            <a:off x="76200" y="914400"/>
            <a:ext cx="5715000" cy="1015663"/>
          </a:xfrm>
          <a:prstGeom prst="rect">
            <a:avLst/>
          </a:prstGeom>
        </p:spPr>
        <p:txBody>
          <a:bodyPr wrap="square">
            <a:spAutoFit/>
          </a:bodyPr>
          <a:lstStyle/>
          <a:p>
            <a:pPr algn="ctr" rtl="0"/>
            <a:r>
              <a:rPr lang="en-US" sz="60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Reference book</a:t>
            </a:r>
            <a:r>
              <a:rPr lang="en-US" sz="54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a:t>
            </a:r>
          </a:p>
        </p:txBody>
      </p:sp>
      <p:sp>
        <p:nvSpPr>
          <p:cNvPr id="5" name="TextBox 4"/>
          <p:cNvSpPr txBox="1"/>
          <p:nvPr/>
        </p:nvSpPr>
        <p:spPr>
          <a:xfrm>
            <a:off x="685800" y="3876258"/>
            <a:ext cx="3962400" cy="1200329"/>
          </a:xfrm>
          <a:prstGeom prst="rect">
            <a:avLst/>
          </a:prstGeom>
          <a:noFill/>
        </p:spPr>
        <p:txBody>
          <a:bodyPr wrap="square" rtlCol="0">
            <a:spAutoFit/>
          </a:bodyPr>
          <a:lstStyle/>
          <a:p>
            <a:pPr algn="l" rtl="0"/>
            <a:r>
              <a:rPr lang="en-US" sz="7200" b="1" kern="1200" dirty="0">
                <a:solidFill>
                  <a:srgbClr val="C00000"/>
                </a:solidFill>
                <a:latin typeface="Consolas" pitchFamily="49" charset="0"/>
                <a:ea typeface="+mn-ea"/>
                <a:cs typeface="+mn-cs"/>
              </a:rPr>
              <a:t>[</a:t>
            </a:r>
            <a:r>
              <a:rPr lang="en-US" sz="7200" b="1" kern="1200" dirty="0" err="1">
                <a:solidFill>
                  <a:srgbClr val="FF6600"/>
                </a:solidFill>
                <a:latin typeface="Consolas" pitchFamily="49" charset="0"/>
                <a:ea typeface="+mn-ea"/>
                <a:cs typeface="+mn-cs"/>
              </a:rPr>
              <a:t>Tanen</a:t>
            </a:r>
            <a:r>
              <a:rPr lang="en-US" sz="7200" b="1" kern="1200" dirty="0">
                <a:solidFill>
                  <a:srgbClr val="C00000"/>
                </a:solidFill>
                <a:latin typeface="Consolas" pitchFamily="49" charset="0"/>
                <a:ea typeface="+mn-ea"/>
                <a:cs typeface="+mn-cs"/>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609600" y="2372142"/>
            <a:ext cx="6553200" cy="1384995"/>
          </a:xfrm>
          <a:prstGeom prst="rect">
            <a:avLst/>
          </a:prstGeom>
          <a:noFill/>
          <a:effectLst>
            <a:outerShdw blurRad="50800" dist="50800" dir="5400000" sx="200000" sy="200000" algn="ctr" rotWithShape="0">
              <a:srgbClr val="000000">
                <a:alpha val="56000"/>
              </a:srgbClr>
            </a:outerShdw>
          </a:effectLst>
          <a:scene3d>
            <a:camera prst="orthographicFront">
              <a:rot lat="0" lon="19499973" rev="0"/>
            </a:camera>
            <a:lightRig rig="threePt" dir="t"/>
          </a:scene3d>
        </p:spPr>
        <p:txBody>
          <a:bodyPr wrap="square" rtlCol="0">
            <a:spAutoFit/>
            <a:scene3d>
              <a:camera prst="orthographicFront">
                <a:rot lat="0" lon="0" rev="1200000"/>
              </a:camera>
              <a:lightRig rig="threePt" dir="t"/>
            </a:scene3d>
          </a:bodyPr>
          <a:lstStyle/>
          <a:p>
            <a:pPr algn="ctr" rtl="0"/>
            <a:r>
              <a:rPr lang="en-US" sz="48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r>
              <a:rPr lang="en-US" sz="4800" b="1" kern="1200" dirty="0">
                <a:ln cap="rnd" cmpd="thickThin">
                  <a:solidFill>
                    <a:prstClr val="black"/>
                  </a:solidFill>
                  <a:bevel/>
                </a:ln>
                <a:solidFill>
                  <a:srgbClr val="D19049">
                    <a:lumMod val="60000"/>
                    <a:lumOff val="40000"/>
                  </a:srgbClr>
                </a:solidFill>
                <a:effectLst>
                  <a:outerShdw blurRad="50800" dist="50800" dir="5400000" algn="ctr" rotWithShape="0">
                    <a:srgbClr val="000000">
                      <a:alpha val="83000"/>
                    </a:srgbClr>
                  </a:outerShdw>
                </a:effectLst>
                <a:latin typeface="Calibri"/>
                <a:ea typeface="+mn-ea"/>
                <a:cs typeface="+mn-cs"/>
              </a:rPr>
              <a:t>Computers Networks</a:t>
            </a:r>
            <a:r>
              <a:rPr lang="en-US" sz="4800" b="1" kern="1200" dirty="0">
                <a:ln cap="rnd" cmpd="thickThin">
                  <a:solidFill>
                    <a:prstClr val="black"/>
                  </a:solidFill>
                  <a:bevel/>
                </a:ln>
                <a:solidFill>
                  <a:srgbClr val="D19049">
                    <a:lumMod val="75000"/>
                  </a:srgbClr>
                </a:solidFill>
                <a:effectLst>
                  <a:outerShdw blurRad="50800" dist="50800" dir="5400000" algn="ctr" rotWithShape="0">
                    <a:srgbClr val="000000">
                      <a:alpha val="83000"/>
                    </a:srgbClr>
                  </a:outerShdw>
                </a:effectLst>
                <a:latin typeface="Calibri"/>
                <a:ea typeface="+mn-ea"/>
                <a:cs typeface="+mn-cs"/>
              </a:rPr>
              <a:t>”</a:t>
            </a:r>
          </a:p>
          <a:p>
            <a:pPr algn="ctr" rtl="0"/>
            <a:r>
              <a:rPr lang="en-US" sz="36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by Kurose and Ross</a:t>
            </a:r>
            <a:endParaRPr lang="en-US" sz="44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endParaRPr>
          </a:p>
        </p:txBody>
      </p:sp>
      <p:pic>
        <p:nvPicPr>
          <p:cNvPr id="3" name="Picture 2"/>
          <p:cNvPicPr>
            <a:picLocks noChangeAspect="1" noChangeArrowheads="1"/>
          </p:cNvPicPr>
          <p:nvPr/>
        </p:nvPicPr>
        <p:blipFill>
          <a:blip r:embed="rId3"/>
          <a:srcRect/>
          <a:stretch>
            <a:fillRect/>
          </a:stretch>
        </p:blipFill>
        <p:spPr bwMode="auto">
          <a:xfrm>
            <a:off x="5105400" y="838200"/>
            <a:ext cx="3848100" cy="4762500"/>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sp>
        <p:nvSpPr>
          <p:cNvPr id="4" name="Rectangle 3"/>
          <p:cNvSpPr/>
          <p:nvPr/>
        </p:nvSpPr>
        <p:spPr>
          <a:xfrm>
            <a:off x="-228600" y="1219200"/>
            <a:ext cx="5715000" cy="1015663"/>
          </a:xfrm>
          <a:prstGeom prst="rect">
            <a:avLst/>
          </a:prstGeom>
        </p:spPr>
        <p:txBody>
          <a:bodyPr wrap="square">
            <a:spAutoFit/>
          </a:bodyPr>
          <a:lstStyle/>
          <a:p>
            <a:pPr algn="ctr" rtl="0"/>
            <a:r>
              <a:rPr lang="en-US" sz="60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Reference book:</a:t>
            </a:r>
          </a:p>
        </p:txBody>
      </p:sp>
      <p:sp>
        <p:nvSpPr>
          <p:cNvPr id="5" name="TextBox 4"/>
          <p:cNvSpPr txBox="1"/>
          <p:nvPr/>
        </p:nvSpPr>
        <p:spPr>
          <a:xfrm>
            <a:off x="1295400" y="3962400"/>
            <a:ext cx="2819400" cy="1200329"/>
          </a:xfrm>
          <a:prstGeom prst="rect">
            <a:avLst/>
          </a:prstGeom>
          <a:noFill/>
        </p:spPr>
        <p:txBody>
          <a:bodyPr wrap="square" rtlCol="0">
            <a:spAutoFit/>
          </a:bodyPr>
          <a:lstStyle/>
          <a:p>
            <a:pPr algn="l" rtl="0"/>
            <a:r>
              <a:rPr lang="en-US" sz="7200" b="1" kern="1200" dirty="0">
                <a:solidFill>
                  <a:srgbClr val="C00000"/>
                </a:solidFill>
                <a:latin typeface="Consolas" pitchFamily="49" charset="0"/>
                <a:ea typeface="+mn-ea"/>
                <a:cs typeface="+mn-cs"/>
              </a:rPr>
              <a:t>[</a:t>
            </a:r>
            <a:r>
              <a:rPr lang="en-US" sz="7200" b="1" kern="1200" dirty="0">
                <a:solidFill>
                  <a:srgbClr val="FF6600"/>
                </a:solidFill>
                <a:latin typeface="Consolas" pitchFamily="49" charset="0"/>
                <a:ea typeface="+mn-ea"/>
                <a:cs typeface="+mn-cs"/>
              </a:rPr>
              <a:t>K&amp;R</a:t>
            </a:r>
            <a:r>
              <a:rPr lang="en-US" sz="7200" b="1" kern="1200" dirty="0">
                <a:solidFill>
                  <a:srgbClr val="C00000"/>
                </a:solidFill>
                <a:latin typeface="Consolas" pitchFamily="49" charset="0"/>
                <a:ea typeface="+mn-ea"/>
                <a:cs typeface="+mn-cs"/>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rotWithShape="1">
          <a:gsLst>
            <a:gs pos="72000">
              <a:schemeClr val="tx2"/>
            </a:gs>
            <a:gs pos="25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4" name="Rectangle 3"/>
          <p:cNvSpPr/>
          <p:nvPr/>
        </p:nvSpPr>
        <p:spPr>
          <a:xfrm>
            <a:off x="609600" y="1905000"/>
            <a:ext cx="8153400" cy="1200329"/>
          </a:xfrm>
          <a:prstGeom prst="rect">
            <a:avLst/>
          </a:prstGeom>
          <a:noFill/>
          <a:ln>
            <a:noFill/>
          </a:ln>
        </p:spPr>
        <p:txBody>
          <a:bodyPr wrap="square">
            <a:spAutoFit/>
          </a:bodyPr>
          <a:lstStyle/>
          <a:p>
            <a:pPr algn="ctr" rtl="0"/>
            <a:r>
              <a:rPr lang="en-US" sz="72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Course </a:t>
            </a:r>
            <a:r>
              <a:rPr lang="en-US" sz="7200" b="1" kern="1200"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Outline</a:t>
            </a:r>
            <a:endParaRPr lang="en-US" sz="4000" b="1" kern="1200" dirty="0">
              <a:ln cap="rnd" cmpd="thickThin">
                <a:solidFill>
                  <a:prstClr val="black"/>
                </a:solidFill>
                <a:bevel/>
              </a:ln>
              <a:solidFill>
                <a:prstClr val="white"/>
              </a:solidFill>
              <a:effectLst>
                <a:outerShdw blurRad="50800" dist="50800" dir="5400000" algn="ctr" rotWithShape="0">
                  <a:srgbClr val="000000">
                    <a:alpha val="83000"/>
                  </a:srgbClr>
                </a:outerShdw>
              </a:effectLst>
              <a:latin typeface="Calibri"/>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438400"/>
            <a:ext cx="86106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Overall 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How to build a scalable heterogeneous network</a:t>
            </a:r>
            <a:endParaRPr lang="en-US" sz="3600" dirty="0">
              <a:solidFill>
                <a:schemeClr val="bg1"/>
              </a:solidFill>
            </a:endParaRPr>
          </a:p>
        </p:txBody>
      </p:sp>
      <p:sp>
        <p:nvSpPr>
          <p:cNvPr id="4" name="TextBox 3"/>
          <p:cNvSpPr txBox="1"/>
          <p:nvPr/>
        </p:nvSpPr>
        <p:spPr>
          <a:xfrm>
            <a:off x="0" y="0"/>
            <a:ext cx="9144000" cy="769441"/>
          </a:xfrm>
          <a:prstGeom prst="rect">
            <a:avLst/>
          </a:prstGeom>
          <a:solidFill>
            <a:srgbClr val="F79646">
              <a:lumMod val="75000"/>
            </a:srgbClr>
          </a:solidFill>
        </p:spPr>
        <p:txBody>
          <a:bodyPr wrap="square" rtlCol="0">
            <a:spAutoFit/>
          </a:bodyPr>
          <a:lstStyle/>
          <a:p>
            <a:pPr lvl="0" algn="ctr"/>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Topic 1: Foundations of networks</a:t>
            </a:r>
            <a:endParaRPr lang="th-TH" sz="4400" b="1" dirty="0">
              <a:ln cap="rnd" cmpd="thickThin">
                <a:solidFill>
                  <a:prstClr val="black"/>
                </a:solidFill>
                <a:bevel/>
              </a:ln>
              <a:effectLst>
                <a:outerShdw blurRad="50800" dist="50800" dir="5400000" algn="ctr" rotWithShape="0">
                  <a:srgbClr val="000000">
                    <a:alpha val="83000"/>
                  </a:srgbClr>
                </a:outerShdw>
              </a:effectLst>
              <a:latin typeface="Calibri"/>
            </a:endParaRPr>
          </a:p>
        </p:txBody>
      </p:sp>
      <p:pic>
        <p:nvPicPr>
          <p:cNvPr id="7170" name="Picture 2"/>
          <p:cNvPicPr>
            <a:picLocks noChangeAspect="1" noChangeArrowheads="1"/>
          </p:cNvPicPr>
          <p:nvPr/>
        </p:nvPicPr>
        <p:blipFill>
          <a:blip r:embed="rId3"/>
          <a:srcRect/>
          <a:stretch>
            <a:fillRect/>
          </a:stretch>
        </p:blipFill>
        <p:spPr bwMode="auto">
          <a:xfrm>
            <a:off x="3505200" y="2971800"/>
            <a:ext cx="4648200" cy="3581400"/>
          </a:xfrm>
          <a:prstGeom prst="rect">
            <a:avLst/>
          </a:prstGeom>
          <a:noFill/>
          <a:ln w="9525">
            <a:noFill/>
            <a:miter lim="800000"/>
            <a:headEnd/>
            <a:tailEnd/>
          </a:ln>
          <a:effectLst/>
        </p:spPr>
      </p:pic>
      <p:sp>
        <p:nvSpPr>
          <p:cNvPr id="5" name="Rectangle 4"/>
          <p:cNvSpPr/>
          <p:nvPr/>
        </p:nvSpPr>
        <p:spPr>
          <a:xfrm>
            <a:off x="2365024" y="2337137"/>
            <a:ext cx="530576" cy="1015663"/>
          </a:xfrm>
          <a:prstGeom prst="rect">
            <a:avLst/>
          </a:prstGeom>
        </p:spPr>
        <p:txBody>
          <a:bodyPr wrap="square">
            <a:spAutoFit/>
          </a:bodyPr>
          <a:lstStyle/>
          <a:p>
            <a:pPr algn="l" rtl="0"/>
            <a:r>
              <a:rPr lang="en-US" sz="6000" kern="1200" dirty="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rotWithShape="1">
          <a:gsLst>
            <a:gs pos="72000">
              <a:schemeClr val="tx2"/>
            </a:gs>
            <a:gs pos="25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4" name="Rectangle 3"/>
          <p:cNvSpPr/>
          <p:nvPr/>
        </p:nvSpPr>
        <p:spPr>
          <a:xfrm>
            <a:off x="609600" y="1905000"/>
            <a:ext cx="8153400" cy="2308324"/>
          </a:xfrm>
          <a:prstGeom prst="rect">
            <a:avLst/>
          </a:prstGeom>
          <a:noFill/>
          <a:ln>
            <a:noFill/>
          </a:ln>
        </p:spPr>
        <p:txBody>
          <a:bodyPr wrap="square">
            <a:spAutoFit/>
          </a:bodyPr>
          <a:lstStyle/>
          <a:p>
            <a:pPr algn="ctr" rtl="0"/>
            <a:r>
              <a:rPr lang="en-US" sz="7200" b="1" kern="1200" dirty="0" smtClean="0">
                <a:ln cap="rnd" cmpd="thickThin">
                  <a:noFill/>
                  <a:bevel/>
                </a:ln>
                <a:solidFill>
                  <a:schemeClr val="bg1"/>
                </a:solidFill>
                <a:latin typeface="Calibri"/>
                <a:ea typeface="+mn-ea"/>
                <a:cs typeface="+mn-cs"/>
              </a:rPr>
              <a:t>What are</a:t>
            </a:r>
            <a:r>
              <a:rPr lang="en-US" sz="7200" b="1" kern="1200" dirty="0" smtClean="0">
                <a:ln cap="rnd" cmpd="thickThin">
                  <a:noFill/>
                  <a:bevel/>
                </a:ln>
                <a:solidFill>
                  <a:schemeClr val="bg1"/>
                </a:solidFill>
                <a:effectLst>
                  <a:outerShdw blurRad="50800" dist="50800" dir="5400000" algn="ctr" rotWithShape="0">
                    <a:srgbClr val="000000">
                      <a:alpha val="83000"/>
                    </a:srgbClr>
                  </a:outerShdw>
                </a:effectLst>
                <a:latin typeface="Calibri"/>
                <a:ea typeface="+mn-ea"/>
                <a:cs typeface="+mn-cs"/>
              </a:rPr>
              <a:t> </a:t>
            </a:r>
          </a:p>
          <a:p>
            <a:pPr algn="ctr" rtl="0"/>
            <a:r>
              <a:rPr lang="en-US" sz="7200" b="1" kern="1200"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Computer Networks</a:t>
            </a:r>
            <a:endParaRPr lang="en-US" sz="4000" b="1" kern="1200" dirty="0">
              <a:ln cap="rnd" cmpd="thickThin">
                <a:solidFill>
                  <a:prstClr val="black"/>
                </a:solidFill>
                <a:bevel/>
              </a:ln>
              <a:solidFill>
                <a:prstClr val="white"/>
              </a:solidFill>
              <a:effectLst>
                <a:outerShdw blurRad="50800" dist="50800" dir="5400000" algn="ctr" rotWithShape="0">
                  <a:srgbClr val="000000">
                    <a:alpha val="83000"/>
                  </a:srgbClr>
                </a:outerShdw>
              </a:effectLst>
              <a:latin typeface="Calibri"/>
              <a:ea typeface="+mn-ea"/>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514600"/>
            <a:ext cx="75438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How to directly connect nodes into a single network</a:t>
            </a:r>
            <a:endParaRPr lang="en-US" sz="3600" dirty="0">
              <a:solidFill>
                <a:schemeClr val="bg1"/>
              </a:solidFill>
            </a:endParaRPr>
          </a:p>
        </p:txBody>
      </p:sp>
      <p:sp>
        <p:nvSpPr>
          <p:cNvPr id="4" name="TextBox 3"/>
          <p:cNvSpPr txBox="1"/>
          <p:nvPr/>
        </p:nvSpPr>
        <p:spPr>
          <a:xfrm>
            <a:off x="0" y="0"/>
            <a:ext cx="9144000" cy="769441"/>
          </a:xfrm>
          <a:prstGeom prst="rect">
            <a:avLst/>
          </a:prstGeom>
          <a:solidFill>
            <a:srgbClr val="F79646">
              <a:lumMod val="75000"/>
            </a:srgbClr>
          </a:solidFill>
        </p:spPr>
        <p:txBody>
          <a:bodyPr wrap="square" rtlCol="0">
            <a:spAutoFit/>
          </a:bodyPr>
          <a:lstStyle/>
          <a:p>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	Topic 2: Direct link networks</a:t>
            </a:r>
            <a:endParaRPr lang="th-TH" sz="4400" b="1" dirty="0" smtClean="0">
              <a:ln cap="rnd" cmpd="thickThin">
                <a:solidFill>
                  <a:prstClr val="black"/>
                </a:solidFill>
                <a:bevel/>
              </a:ln>
              <a:effectLst>
                <a:outerShdw blurRad="50800" dist="50800" dir="5400000" algn="ctr" rotWithShape="0">
                  <a:srgbClr val="000000">
                    <a:alpha val="83000"/>
                  </a:srgbClr>
                </a:outerShdw>
              </a:effectLst>
              <a:latin typeface="Calibri"/>
            </a:endParaRPr>
          </a:p>
        </p:txBody>
      </p:sp>
      <p:pic>
        <p:nvPicPr>
          <p:cNvPr id="4098" name="Picture 2"/>
          <p:cNvPicPr>
            <a:picLocks noChangeAspect="1" noChangeArrowheads="1"/>
          </p:cNvPicPr>
          <p:nvPr/>
        </p:nvPicPr>
        <p:blipFill>
          <a:blip r:embed="rId3"/>
          <a:srcRect/>
          <a:stretch>
            <a:fillRect/>
          </a:stretch>
        </p:blipFill>
        <p:spPr bwMode="auto">
          <a:xfrm>
            <a:off x="1066799" y="3352800"/>
            <a:ext cx="4288421" cy="2971800"/>
          </a:xfrm>
          <a:prstGeom prst="rect">
            <a:avLst/>
          </a:prstGeom>
          <a:noFill/>
          <a:ln w="9525">
            <a:noFill/>
            <a:miter lim="800000"/>
            <a:headEnd/>
            <a:tailEnd/>
          </a:ln>
          <a:effectLst/>
        </p:spPr>
      </p:pic>
      <p:sp>
        <p:nvSpPr>
          <p:cNvPr id="9" name="Rectangle 8"/>
          <p:cNvSpPr/>
          <p:nvPr/>
        </p:nvSpPr>
        <p:spPr>
          <a:xfrm>
            <a:off x="3812824" y="2413337"/>
            <a:ext cx="530576" cy="1015663"/>
          </a:xfrm>
          <a:prstGeom prst="rect">
            <a:avLst/>
          </a:prstGeom>
        </p:spPr>
        <p:txBody>
          <a:bodyPr wrap="square">
            <a:spAutoFit/>
          </a:bodyPr>
          <a:lstStyle/>
          <a:p>
            <a:pPr algn="l" rtl="0"/>
            <a:r>
              <a:rPr lang="en-US" sz="6000" kern="1200" dirty="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971800"/>
            <a:ext cx="61722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How to connect nodes that cannot be directly connected (for any reason including cost)</a:t>
            </a:r>
            <a:endParaRPr lang="en-US" sz="3600" dirty="0">
              <a:solidFill>
                <a:schemeClr val="bg1"/>
              </a:solidFill>
            </a:endParaRPr>
          </a:p>
        </p:txBody>
      </p:sp>
      <p:sp>
        <p:nvSpPr>
          <p:cNvPr id="4" name="TextBox 3"/>
          <p:cNvSpPr txBox="1"/>
          <p:nvPr/>
        </p:nvSpPr>
        <p:spPr>
          <a:xfrm>
            <a:off x="0" y="0"/>
            <a:ext cx="9144000" cy="769441"/>
          </a:xfrm>
          <a:prstGeom prst="rect">
            <a:avLst/>
          </a:prstGeom>
          <a:solidFill>
            <a:srgbClr val="F79646">
              <a:lumMod val="75000"/>
            </a:srgbClr>
          </a:solidFill>
        </p:spPr>
        <p:txBody>
          <a:bodyPr wrap="square" rtlCol="0">
            <a:spAutoFit/>
          </a:bodyPr>
          <a:lstStyle/>
          <a:p>
            <a:pPr lvl="0"/>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	Topic 3: Packet Switching</a:t>
            </a:r>
            <a:endParaRPr lang="th-TH" sz="4400" b="1" dirty="0" smtClean="0">
              <a:ln cap="rnd" cmpd="thickThin">
                <a:solidFill>
                  <a:prstClr val="black"/>
                </a:solidFill>
                <a:bevel/>
              </a:ln>
              <a:effectLst>
                <a:outerShdw blurRad="50800" dist="50800" dir="5400000" algn="ctr" rotWithShape="0">
                  <a:srgbClr val="000000">
                    <a:alpha val="83000"/>
                  </a:srgbClr>
                </a:outerShdw>
              </a:effectLst>
              <a:latin typeface="Calibri"/>
            </a:endParaRPr>
          </a:p>
        </p:txBody>
      </p:sp>
      <p:sp>
        <p:nvSpPr>
          <p:cNvPr id="5" name="Rectangle 4"/>
          <p:cNvSpPr/>
          <p:nvPr/>
        </p:nvSpPr>
        <p:spPr>
          <a:xfrm>
            <a:off x="6708424" y="2870537"/>
            <a:ext cx="530576" cy="1015663"/>
          </a:xfrm>
          <a:prstGeom prst="rect">
            <a:avLst/>
          </a:prstGeom>
        </p:spPr>
        <p:txBody>
          <a:bodyPr wrap="square">
            <a:spAutoFit/>
          </a:bodyPr>
          <a:lstStyle/>
          <a:p>
            <a:pPr algn="l" rtl="0"/>
            <a:r>
              <a:rPr lang="en-US" sz="6000" kern="1200" dirty="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pic>
        <p:nvPicPr>
          <p:cNvPr id="7" name="Picture 6" descr="03f0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419600" y="4026364"/>
            <a:ext cx="2514600" cy="2450636"/>
          </a:xfrm>
          <a:prstGeom prst="rect">
            <a:avLst/>
          </a:prstGeom>
          <a:noFill/>
          <a:ln w="12700" cap="sq">
            <a:noFill/>
            <a:miter lim="800000"/>
            <a:headEnd type="none" w="sm" len="sm"/>
            <a:tailEnd type="none" w="sm" len="sm"/>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srcRect/>
          <a:stretch>
            <a:fillRect/>
          </a:stretch>
        </p:blipFill>
        <p:spPr bwMode="auto">
          <a:xfrm>
            <a:off x="4267200" y="3352800"/>
            <a:ext cx="3886200" cy="3235789"/>
          </a:xfrm>
          <a:prstGeom prst="rect">
            <a:avLst/>
          </a:prstGeom>
          <a:noFill/>
          <a:ln w="9525">
            <a:noFill/>
            <a:miter lim="800000"/>
            <a:headEnd/>
            <a:tailEnd/>
          </a:ln>
          <a:effectLst/>
        </p:spPr>
      </p:pic>
      <p:sp>
        <p:nvSpPr>
          <p:cNvPr id="2" name="Title 1"/>
          <p:cNvSpPr>
            <a:spLocks noGrp="1"/>
          </p:cNvSpPr>
          <p:nvPr>
            <p:ph type="ctrTitle"/>
          </p:nvPr>
        </p:nvSpPr>
        <p:spPr>
          <a:xfrm>
            <a:off x="1066800" y="2362200"/>
            <a:ext cx="73152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How to interconnect nodes belonging to different networks</a:t>
            </a:r>
            <a:endParaRPr lang="en-US" sz="3600" dirty="0">
              <a:solidFill>
                <a:schemeClr val="bg1"/>
              </a:solidFill>
            </a:endParaRPr>
          </a:p>
        </p:txBody>
      </p:sp>
      <p:sp>
        <p:nvSpPr>
          <p:cNvPr id="4" name="TextBox 3"/>
          <p:cNvSpPr txBox="1"/>
          <p:nvPr/>
        </p:nvSpPr>
        <p:spPr>
          <a:xfrm>
            <a:off x="0" y="0"/>
            <a:ext cx="9144000" cy="769441"/>
          </a:xfrm>
          <a:prstGeom prst="rect">
            <a:avLst/>
          </a:prstGeom>
          <a:solidFill>
            <a:srgbClr val="F79646">
              <a:lumMod val="75000"/>
            </a:srgbClr>
          </a:solidFill>
        </p:spPr>
        <p:txBody>
          <a:bodyPr wrap="square" rtlCol="0">
            <a:spAutoFit/>
          </a:bodyPr>
          <a:lstStyle/>
          <a:p>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	Topic 4: Internetworking</a:t>
            </a:r>
            <a:endParaRPr lang="th-TH" sz="4400" b="1" dirty="0" smtClean="0">
              <a:ln cap="rnd" cmpd="thickThin">
                <a:solidFill>
                  <a:prstClr val="black"/>
                </a:solidFill>
                <a:bevel/>
              </a:ln>
              <a:effectLst>
                <a:outerShdw blurRad="50800" dist="50800" dir="5400000" algn="ctr" rotWithShape="0">
                  <a:srgbClr val="000000">
                    <a:alpha val="83000"/>
                  </a:srgbClr>
                </a:outerShdw>
              </a:effectLst>
              <a:latin typeface="Calibri"/>
            </a:endParaRPr>
          </a:p>
        </p:txBody>
      </p:sp>
      <p:sp>
        <p:nvSpPr>
          <p:cNvPr id="6" name="Rectangle 5"/>
          <p:cNvSpPr/>
          <p:nvPr/>
        </p:nvSpPr>
        <p:spPr>
          <a:xfrm>
            <a:off x="5032024" y="2181761"/>
            <a:ext cx="530576" cy="1015663"/>
          </a:xfrm>
          <a:prstGeom prst="rect">
            <a:avLst/>
          </a:prstGeom>
        </p:spPr>
        <p:txBody>
          <a:bodyPr wrap="square">
            <a:spAutoFit/>
          </a:bodyPr>
          <a:lstStyle/>
          <a:p>
            <a:pPr algn="l" rtl="0"/>
            <a:r>
              <a:rPr lang="en-US" sz="6000" kern="1200" dirty="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62200"/>
            <a:ext cx="85344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 How can processes on different nodes communicate efficiently</a:t>
            </a:r>
            <a:endParaRPr lang="en-US" sz="3600" dirty="0">
              <a:solidFill>
                <a:schemeClr val="bg1"/>
              </a:solidFill>
            </a:endParaRPr>
          </a:p>
        </p:txBody>
      </p:sp>
      <p:sp>
        <p:nvSpPr>
          <p:cNvPr id="4" name="TextBox 3"/>
          <p:cNvSpPr txBox="1"/>
          <p:nvPr/>
        </p:nvSpPr>
        <p:spPr>
          <a:xfrm>
            <a:off x="0" y="0"/>
            <a:ext cx="9144000" cy="769441"/>
          </a:xfrm>
          <a:prstGeom prst="rect">
            <a:avLst/>
          </a:prstGeom>
          <a:solidFill>
            <a:srgbClr val="F79646">
              <a:lumMod val="75000"/>
            </a:srgbClr>
          </a:solidFill>
        </p:spPr>
        <p:txBody>
          <a:bodyPr wrap="square" rtlCol="0">
            <a:spAutoFit/>
          </a:bodyPr>
          <a:lstStyle/>
          <a:p>
            <a:pPr lvl="0" algn="ctr"/>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Topic 5: Process Communication</a:t>
            </a:r>
            <a:endParaRPr lang="th-TH" sz="4400" b="1" dirty="0" smtClean="0">
              <a:ln cap="rnd" cmpd="thickThin">
                <a:solidFill>
                  <a:prstClr val="black"/>
                </a:solidFill>
                <a:bevel/>
              </a:ln>
              <a:effectLst>
                <a:outerShdw blurRad="50800" dist="50800" dir="5400000" algn="ctr" rotWithShape="0">
                  <a:srgbClr val="000000">
                    <a:alpha val="83000"/>
                  </a:srgbClr>
                </a:outerShdw>
              </a:effectLst>
              <a:latin typeface="Calibri"/>
            </a:endParaRPr>
          </a:p>
        </p:txBody>
      </p:sp>
      <p:sp>
        <p:nvSpPr>
          <p:cNvPr id="5" name="Rectangle 4"/>
          <p:cNvSpPr/>
          <p:nvPr/>
        </p:nvSpPr>
        <p:spPr>
          <a:xfrm>
            <a:off x="5413024" y="2184737"/>
            <a:ext cx="530576" cy="1015663"/>
          </a:xfrm>
          <a:prstGeom prst="rect">
            <a:avLst/>
          </a:prstGeom>
        </p:spPr>
        <p:txBody>
          <a:bodyPr wrap="square">
            <a:spAutoFit/>
          </a:bodyPr>
          <a:lstStyle/>
          <a:p>
            <a:pPr algn="l" rtl="0"/>
            <a:r>
              <a:rPr lang="en-US" sz="6000" kern="1200" dirty="0" smtClean="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pic>
        <p:nvPicPr>
          <p:cNvPr id="6146" name="Picture 2"/>
          <p:cNvPicPr>
            <a:picLocks noChangeAspect="1" noChangeArrowheads="1"/>
          </p:cNvPicPr>
          <p:nvPr/>
        </p:nvPicPr>
        <p:blipFill>
          <a:blip r:embed="rId3"/>
          <a:srcRect/>
          <a:stretch>
            <a:fillRect/>
          </a:stretch>
        </p:blipFill>
        <p:spPr bwMode="auto">
          <a:xfrm>
            <a:off x="3190875" y="3184702"/>
            <a:ext cx="4962525" cy="35208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048000"/>
            <a:ext cx="72390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How to ensure that communication links are not overburdened</a:t>
            </a:r>
            <a:endParaRPr lang="en-US" sz="3600" dirty="0">
              <a:solidFill>
                <a:schemeClr val="bg1"/>
              </a:solidFill>
            </a:endParaRPr>
          </a:p>
        </p:txBody>
      </p:sp>
      <p:sp>
        <p:nvSpPr>
          <p:cNvPr id="4" name="TextBox 3"/>
          <p:cNvSpPr txBox="1"/>
          <p:nvPr/>
        </p:nvSpPr>
        <p:spPr>
          <a:xfrm>
            <a:off x="0" y="0"/>
            <a:ext cx="9144000" cy="1446550"/>
          </a:xfrm>
          <a:prstGeom prst="rect">
            <a:avLst/>
          </a:prstGeom>
          <a:solidFill>
            <a:srgbClr val="F79646">
              <a:lumMod val="75000"/>
            </a:srgbClr>
          </a:solidFill>
        </p:spPr>
        <p:txBody>
          <a:bodyPr wrap="square" rtlCol="0">
            <a:spAutoFit/>
          </a:bodyPr>
          <a:lstStyle/>
          <a:p>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	Topic 6: Congestion Control </a:t>
            </a:r>
          </a:p>
          <a:p>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	and Resource Allocation</a:t>
            </a:r>
            <a:endParaRPr lang="th-TH" sz="4400" b="1" dirty="0" smtClean="0">
              <a:ln cap="rnd" cmpd="thickThin">
                <a:solidFill>
                  <a:prstClr val="black"/>
                </a:solidFill>
                <a:bevel/>
              </a:ln>
              <a:effectLst>
                <a:outerShdw blurRad="50800" dist="50800" dir="5400000" algn="ctr" rotWithShape="0">
                  <a:srgbClr val="000000">
                    <a:alpha val="83000"/>
                  </a:srgbClr>
                </a:outerShdw>
              </a:effectLst>
              <a:latin typeface="Calibri"/>
            </a:endParaRPr>
          </a:p>
        </p:txBody>
      </p:sp>
      <p:sp>
        <p:nvSpPr>
          <p:cNvPr id="5" name="Rectangle 4"/>
          <p:cNvSpPr/>
          <p:nvPr/>
        </p:nvSpPr>
        <p:spPr>
          <a:xfrm>
            <a:off x="6172200" y="2895600"/>
            <a:ext cx="530576" cy="1015663"/>
          </a:xfrm>
          <a:prstGeom prst="rect">
            <a:avLst/>
          </a:prstGeom>
        </p:spPr>
        <p:txBody>
          <a:bodyPr wrap="square">
            <a:spAutoFit/>
          </a:bodyPr>
          <a:lstStyle/>
          <a:p>
            <a:pPr algn="l" rtl="0"/>
            <a:r>
              <a:rPr lang="en-US" sz="6000" kern="1200" dirty="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pic>
        <p:nvPicPr>
          <p:cNvPr id="6" name="Picture 4" descr="06f01"/>
          <p:cNvPicPr>
            <a:picLocks noChangeAspect="1" noChangeArrowheads="1"/>
          </p:cNvPicPr>
          <p:nvPr/>
        </p:nvPicPr>
        <p:blipFill>
          <a:blip r:embed="rId3"/>
          <a:srcRect/>
          <a:stretch>
            <a:fillRect/>
          </a:stretch>
        </p:blipFill>
        <p:spPr bwMode="auto">
          <a:xfrm>
            <a:off x="1066800" y="3987800"/>
            <a:ext cx="5434013" cy="2032000"/>
          </a:xfrm>
          <a:prstGeom prst="rect">
            <a:avLst/>
          </a:prstGeom>
          <a:noFill/>
          <a:ln w="12700" cap="sq">
            <a:noFill/>
            <a:miter lim="800000"/>
            <a:headEnd type="none" w="sm" len="sm"/>
            <a:tailEnd type="none" w="sm" len="sm"/>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048000"/>
            <a:ext cx="80010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How to translate the (potentially) different data representation formats on different networks/ nodes</a:t>
            </a:r>
            <a:endParaRPr lang="en-US" sz="3600" dirty="0">
              <a:solidFill>
                <a:schemeClr val="bg1"/>
              </a:solidFill>
            </a:endParaRPr>
          </a:p>
        </p:txBody>
      </p:sp>
      <p:sp>
        <p:nvSpPr>
          <p:cNvPr id="4" name="TextBox 3"/>
          <p:cNvSpPr txBox="1"/>
          <p:nvPr/>
        </p:nvSpPr>
        <p:spPr>
          <a:xfrm>
            <a:off x="0" y="0"/>
            <a:ext cx="9144000" cy="769441"/>
          </a:xfrm>
          <a:prstGeom prst="rect">
            <a:avLst/>
          </a:prstGeom>
          <a:solidFill>
            <a:srgbClr val="F79646">
              <a:lumMod val="75000"/>
            </a:srgbClr>
          </a:solidFill>
        </p:spPr>
        <p:txBody>
          <a:bodyPr wrap="square" rtlCol="0">
            <a:spAutoFit/>
          </a:bodyPr>
          <a:lstStyle/>
          <a:p>
            <a:pPr lvl="0"/>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	Topic 7: Data Representation</a:t>
            </a:r>
            <a:endParaRPr lang="th-TH" sz="4400" b="1" dirty="0" smtClean="0">
              <a:ln cap="rnd" cmpd="thickThin">
                <a:solidFill>
                  <a:prstClr val="black"/>
                </a:solidFill>
                <a:bevel/>
              </a:ln>
              <a:effectLst>
                <a:outerShdw blurRad="50800" dist="50800" dir="5400000" algn="ctr" rotWithShape="0">
                  <a:srgbClr val="000000">
                    <a:alpha val="83000"/>
                  </a:srgbClr>
                </a:outerShdw>
              </a:effectLst>
              <a:latin typeface="Calibri"/>
            </a:endParaRPr>
          </a:p>
        </p:txBody>
      </p:sp>
      <p:sp>
        <p:nvSpPr>
          <p:cNvPr id="5" name="Rectangle 4"/>
          <p:cNvSpPr/>
          <p:nvPr/>
        </p:nvSpPr>
        <p:spPr>
          <a:xfrm>
            <a:off x="6022624" y="2946737"/>
            <a:ext cx="530576" cy="1015663"/>
          </a:xfrm>
          <a:prstGeom prst="rect">
            <a:avLst/>
          </a:prstGeom>
        </p:spPr>
        <p:txBody>
          <a:bodyPr wrap="square">
            <a:spAutoFit/>
          </a:bodyPr>
          <a:lstStyle/>
          <a:p>
            <a:pPr algn="l" rtl="0"/>
            <a:r>
              <a:rPr lang="en-US" sz="6000" kern="1200" dirty="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pic>
        <p:nvPicPr>
          <p:cNvPr id="6" name="Picture 4" descr="07f02"/>
          <p:cNvPicPr>
            <a:picLocks noChangeAspect="1" noChangeArrowheads="1"/>
          </p:cNvPicPr>
          <p:nvPr/>
        </p:nvPicPr>
        <p:blipFill>
          <a:blip r:embed="rId3"/>
          <a:srcRect/>
          <a:stretch>
            <a:fillRect/>
          </a:stretch>
        </p:blipFill>
        <p:spPr bwMode="auto">
          <a:xfrm>
            <a:off x="1142999" y="4051300"/>
            <a:ext cx="5772775" cy="2425700"/>
          </a:xfrm>
          <a:prstGeom prst="rect">
            <a:avLst/>
          </a:prstGeom>
          <a:noFill/>
          <a:ln w="12700" cap="sq">
            <a:noFill/>
            <a:miter lim="800000"/>
            <a:headEnd type="none" w="sm" len="sm"/>
            <a:tailEnd type="none" w="sm" len="sm"/>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438400"/>
            <a:ext cx="77724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How to ensure the security of network and the data that traverses on it</a:t>
            </a:r>
            <a:endParaRPr lang="en-US" sz="3600" dirty="0">
              <a:solidFill>
                <a:schemeClr val="bg1"/>
              </a:solidFill>
            </a:endParaRPr>
          </a:p>
        </p:txBody>
      </p:sp>
      <p:sp>
        <p:nvSpPr>
          <p:cNvPr id="4" name="TextBox 3"/>
          <p:cNvSpPr txBox="1"/>
          <p:nvPr/>
        </p:nvSpPr>
        <p:spPr>
          <a:xfrm>
            <a:off x="0" y="0"/>
            <a:ext cx="9144000" cy="769441"/>
          </a:xfrm>
          <a:prstGeom prst="rect">
            <a:avLst/>
          </a:prstGeom>
          <a:solidFill>
            <a:srgbClr val="F79646">
              <a:lumMod val="75000"/>
            </a:srgbClr>
          </a:solidFill>
        </p:spPr>
        <p:txBody>
          <a:bodyPr wrap="square" rtlCol="0">
            <a:spAutoFit/>
          </a:bodyPr>
          <a:lstStyle/>
          <a:p>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	Topic 8: Data/ Network Security</a:t>
            </a:r>
            <a:endParaRPr lang="th-TH" sz="4400" b="1" dirty="0" smtClean="0">
              <a:ln cap="rnd" cmpd="thickThin">
                <a:solidFill>
                  <a:prstClr val="black"/>
                </a:solidFill>
                <a:bevel/>
              </a:ln>
              <a:effectLst>
                <a:outerShdw blurRad="50800" dist="50800" dir="5400000" algn="ctr" rotWithShape="0">
                  <a:srgbClr val="000000">
                    <a:alpha val="83000"/>
                  </a:srgbClr>
                </a:outerShdw>
              </a:effectLst>
              <a:latin typeface="Calibri"/>
            </a:endParaRPr>
          </a:p>
        </p:txBody>
      </p:sp>
      <p:sp>
        <p:nvSpPr>
          <p:cNvPr id="5" name="Rectangle 4"/>
          <p:cNvSpPr/>
          <p:nvPr/>
        </p:nvSpPr>
        <p:spPr>
          <a:xfrm>
            <a:off x="7165624" y="2260937"/>
            <a:ext cx="530576" cy="1015663"/>
          </a:xfrm>
          <a:prstGeom prst="rect">
            <a:avLst/>
          </a:prstGeom>
        </p:spPr>
        <p:txBody>
          <a:bodyPr wrap="square">
            <a:spAutoFit/>
          </a:bodyPr>
          <a:lstStyle/>
          <a:p>
            <a:pPr algn="l" rtl="0"/>
            <a:r>
              <a:rPr lang="en-US" sz="6000" kern="1200" dirty="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pic>
        <p:nvPicPr>
          <p:cNvPr id="6" name="Picture 4" descr="08f01"/>
          <p:cNvPicPr>
            <a:picLocks noChangeAspect="1" noChangeArrowheads="1"/>
          </p:cNvPicPr>
          <p:nvPr/>
        </p:nvPicPr>
        <p:blipFill>
          <a:blip r:embed="rId3"/>
          <a:srcRect/>
          <a:stretch>
            <a:fillRect/>
          </a:stretch>
        </p:blipFill>
        <p:spPr bwMode="auto">
          <a:xfrm>
            <a:off x="1066800" y="3352800"/>
            <a:ext cx="5181599" cy="3238010"/>
          </a:xfrm>
          <a:prstGeom prst="rect">
            <a:avLst/>
          </a:prstGeom>
          <a:noFill/>
          <a:ln w="12700" cap="sq">
            <a:noFill/>
            <a:miter lim="800000"/>
            <a:headEnd type="none" w="sm" len="sm"/>
            <a:tailEnd type="none" w="sm" len="sm"/>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514600"/>
            <a:ext cx="80772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 How to design protocols for applications that use networks</a:t>
            </a:r>
            <a:endParaRPr lang="en-US" sz="3600" dirty="0">
              <a:solidFill>
                <a:schemeClr val="bg1"/>
              </a:solidFill>
            </a:endParaRPr>
          </a:p>
        </p:txBody>
      </p:sp>
      <p:sp>
        <p:nvSpPr>
          <p:cNvPr id="4" name="TextBox 3"/>
          <p:cNvSpPr txBox="1"/>
          <p:nvPr/>
        </p:nvSpPr>
        <p:spPr>
          <a:xfrm>
            <a:off x="0" y="0"/>
            <a:ext cx="9144000" cy="769441"/>
          </a:xfrm>
          <a:prstGeom prst="rect">
            <a:avLst/>
          </a:prstGeom>
          <a:solidFill>
            <a:srgbClr val="F79646">
              <a:lumMod val="75000"/>
            </a:srgbClr>
          </a:solidFill>
        </p:spPr>
        <p:txBody>
          <a:bodyPr wrap="square" rtlCol="0">
            <a:spAutoFit/>
          </a:bodyPr>
          <a:lstStyle/>
          <a:p>
            <a:pPr lvl="0" algn="ctr"/>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Topic 9: Application layer protocols</a:t>
            </a:r>
            <a:endParaRPr lang="th-TH" sz="4400" b="1" dirty="0" smtClean="0">
              <a:ln cap="rnd" cmpd="thickThin">
                <a:solidFill>
                  <a:prstClr val="black"/>
                </a:solidFill>
                <a:bevel/>
              </a:ln>
              <a:effectLst>
                <a:outerShdw blurRad="50800" dist="50800" dir="5400000" algn="ctr" rotWithShape="0">
                  <a:srgbClr val="000000">
                    <a:alpha val="83000"/>
                  </a:srgbClr>
                </a:outerShdw>
              </a:effectLst>
              <a:latin typeface="Calibri"/>
            </a:endParaRPr>
          </a:p>
        </p:txBody>
      </p:sp>
      <p:sp>
        <p:nvSpPr>
          <p:cNvPr id="5" name="Rectangle 4"/>
          <p:cNvSpPr/>
          <p:nvPr/>
        </p:nvSpPr>
        <p:spPr>
          <a:xfrm>
            <a:off x="3965224" y="2337137"/>
            <a:ext cx="530576" cy="1015663"/>
          </a:xfrm>
          <a:prstGeom prst="rect">
            <a:avLst/>
          </a:prstGeom>
        </p:spPr>
        <p:txBody>
          <a:bodyPr wrap="square">
            <a:spAutoFit/>
          </a:bodyPr>
          <a:lstStyle/>
          <a:p>
            <a:pPr algn="l" rtl="0"/>
            <a:r>
              <a:rPr lang="en-US" sz="6000" kern="1200" dirty="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grpSp>
        <p:nvGrpSpPr>
          <p:cNvPr id="19" name="Group 18"/>
          <p:cNvGrpSpPr/>
          <p:nvPr/>
        </p:nvGrpSpPr>
        <p:grpSpPr>
          <a:xfrm>
            <a:off x="3505200" y="3429000"/>
            <a:ext cx="4915764" cy="2695039"/>
            <a:chOff x="914400" y="4162961"/>
            <a:chExt cx="4915764" cy="2695039"/>
          </a:xfrm>
        </p:grpSpPr>
        <p:grpSp>
          <p:nvGrpSpPr>
            <p:cNvPr id="18" name="Group 17"/>
            <p:cNvGrpSpPr/>
            <p:nvPr/>
          </p:nvGrpSpPr>
          <p:grpSpPr>
            <a:xfrm>
              <a:off x="914400" y="4162961"/>
              <a:ext cx="4915764" cy="2695039"/>
              <a:chOff x="875436" y="4010561"/>
              <a:chExt cx="4915764" cy="2695039"/>
            </a:xfrm>
          </p:grpSpPr>
          <p:grpSp>
            <p:nvGrpSpPr>
              <p:cNvPr id="6" name="Group 5"/>
              <p:cNvGrpSpPr/>
              <p:nvPr/>
            </p:nvGrpSpPr>
            <p:grpSpPr>
              <a:xfrm>
                <a:off x="875436" y="4010561"/>
                <a:ext cx="4915764" cy="2695039"/>
                <a:chOff x="838200" y="4038600"/>
                <a:chExt cx="4915764" cy="2695039"/>
              </a:xfrm>
            </p:grpSpPr>
            <p:sp>
              <p:nvSpPr>
                <p:cNvPr id="8" name="TextBox 7"/>
                <p:cNvSpPr txBox="1"/>
                <p:nvPr/>
              </p:nvSpPr>
              <p:spPr>
                <a:xfrm>
                  <a:off x="838200" y="4038600"/>
                  <a:ext cx="2362200" cy="1200329"/>
                </a:xfrm>
                <a:prstGeom prst="rect">
                  <a:avLst/>
                </a:prstGeom>
                <a:noFill/>
              </p:spPr>
              <p:txBody>
                <a:bodyPr wrap="square" rtlCol="0">
                  <a:spAutoFit/>
                </a:bodyPr>
                <a:lstStyle/>
                <a:p>
                  <a:r>
                    <a:rPr lang="en-US" sz="7200" b="1" dirty="0" smtClean="0">
                      <a:solidFill>
                        <a:schemeClr val="accent6">
                          <a:lumMod val="75000"/>
                        </a:schemeClr>
                      </a:solidFill>
                      <a:latin typeface="Century Gothic" pitchFamily="34" charset="0"/>
                    </a:rPr>
                    <a:t>HTTP</a:t>
                  </a:r>
                  <a:endParaRPr lang="en-US" sz="3200" b="1" dirty="0">
                    <a:solidFill>
                      <a:schemeClr val="accent6">
                        <a:lumMod val="75000"/>
                      </a:schemeClr>
                    </a:solidFill>
                    <a:latin typeface="Century Gothic" pitchFamily="34" charset="0"/>
                  </a:endParaRPr>
                </a:p>
              </p:txBody>
            </p:sp>
            <p:sp>
              <p:nvSpPr>
                <p:cNvPr id="9" name="TextBox 8"/>
                <p:cNvSpPr txBox="1"/>
                <p:nvPr/>
              </p:nvSpPr>
              <p:spPr>
                <a:xfrm rot="16200000">
                  <a:off x="1413422" y="5749380"/>
                  <a:ext cx="990598" cy="769441"/>
                </a:xfrm>
                <a:prstGeom prst="rect">
                  <a:avLst/>
                </a:prstGeom>
                <a:noFill/>
              </p:spPr>
              <p:txBody>
                <a:bodyPr wrap="square" rtlCol="0">
                  <a:spAutoFit/>
                </a:bodyPr>
                <a:lstStyle/>
                <a:p>
                  <a:r>
                    <a:rPr lang="en-US" sz="4400" b="1" dirty="0" smtClean="0">
                      <a:solidFill>
                        <a:srgbClr val="C00000"/>
                      </a:solidFill>
                      <a:latin typeface="Century Gothic" pitchFamily="34" charset="0"/>
                    </a:rPr>
                    <a:t>SIP</a:t>
                  </a:r>
                  <a:endParaRPr lang="en-US" sz="4400" b="1" dirty="0">
                    <a:solidFill>
                      <a:srgbClr val="C00000"/>
                    </a:solidFill>
                    <a:latin typeface="Century Gothic" pitchFamily="34" charset="0"/>
                  </a:endParaRPr>
                </a:p>
              </p:txBody>
            </p:sp>
            <p:sp>
              <p:nvSpPr>
                <p:cNvPr id="11" name="TextBox 10"/>
                <p:cNvSpPr txBox="1"/>
                <p:nvPr/>
              </p:nvSpPr>
              <p:spPr>
                <a:xfrm rot="16200000">
                  <a:off x="3449598" y="4856201"/>
                  <a:ext cx="2286001" cy="1107996"/>
                </a:xfrm>
                <a:prstGeom prst="rect">
                  <a:avLst/>
                </a:prstGeom>
                <a:noFill/>
              </p:spPr>
              <p:txBody>
                <a:bodyPr wrap="square" rtlCol="0">
                  <a:spAutoFit/>
                </a:bodyPr>
                <a:lstStyle/>
                <a:p>
                  <a:r>
                    <a:rPr lang="en-US" sz="6600" b="1" dirty="0" smtClean="0">
                      <a:solidFill>
                        <a:schemeClr val="accent6">
                          <a:lumMod val="75000"/>
                        </a:schemeClr>
                      </a:solidFill>
                      <a:latin typeface="Century Gothic" pitchFamily="34" charset="0"/>
                    </a:rPr>
                    <a:t>IMAP</a:t>
                  </a:r>
                  <a:endParaRPr lang="en-US" sz="6600" b="1" dirty="0">
                    <a:solidFill>
                      <a:schemeClr val="accent6">
                        <a:lumMod val="75000"/>
                      </a:schemeClr>
                    </a:solidFill>
                    <a:latin typeface="Century Gothic" pitchFamily="34" charset="0"/>
                  </a:endParaRPr>
                </a:p>
              </p:txBody>
            </p:sp>
            <p:sp>
              <p:nvSpPr>
                <p:cNvPr id="13" name="TextBox 12"/>
                <p:cNvSpPr txBox="1"/>
                <p:nvPr/>
              </p:nvSpPr>
              <p:spPr>
                <a:xfrm>
                  <a:off x="2971800" y="4884003"/>
                  <a:ext cx="1600200" cy="830997"/>
                </a:xfrm>
                <a:prstGeom prst="rect">
                  <a:avLst/>
                </a:prstGeom>
                <a:noFill/>
              </p:spPr>
              <p:txBody>
                <a:bodyPr wrap="square" rtlCol="0">
                  <a:spAutoFit/>
                </a:bodyPr>
                <a:lstStyle/>
                <a:p>
                  <a:r>
                    <a:rPr lang="en-US" sz="4800" b="1" dirty="0" smtClean="0">
                      <a:solidFill>
                        <a:srgbClr val="002060"/>
                      </a:solidFill>
                      <a:latin typeface="Century Gothic" pitchFamily="34" charset="0"/>
                    </a:rPr>
                    <a:t>POP</a:t>
                  </a:r>
                  <a:endParaRPr lang="en-US" sz="4800" b="1" dirty="0">
                    <a:solidFill>
                      <a:srgbClr val="002060"/>
                    </a:solidFill>
                    <a:latin typeface="Century Gothic" pitchFamily="34" charset="0"/>
                  </a:endParaRPr>
                </a:p>
              </p:txBody>
            </p:sp>
            <p:sp>
              <p:nvSpPr>
                <p:cNvPr id="14" name="TextBox 13"/>
                <p:cNvSpPr txBox="1"/>
                <p:nvPr/>
              </p:nvSpPr>
              <p:spPr>
                <a:xfrm rot="16200000">
                  <a:off x="4187399" y="4986635"/>
                  <a:ext cx="2209800" cy="923330"/>
                </a:xfrm>
                <a:prstGeom prst="rect">
                  <a:avLst/>
                </a:prstGeom>
                <a:noFill/>
              </p:spPr>
              <p:txBody>
                <a:bodyPr wrap="square" rtlCol="0">
                  <a:spAutoFit/>
                </a:bodyPr>
                <a:lstStyle/>
                <a:p>
                  <a:r>
                    <a:rPr lang="en-US" sz="5400" b="1" dirty="0" smtClean="0">
                      <a:solidFill>
                        <a:schemeClr val="bg2">
                          <a:lumMod val="50000"/>
                        </a:schemeClr>
                      </a:solidFill>
                      <a:latin typeface="Century Gothic" pitchFamily="34" charset="0"/>
                    </a:rPr>
                    <a:t>SNMP</a:t>
                  </a:r>
                  <a:endParaRPr lang="en-US" sz="4000" b="1" dirty="0">
                    <a:solidFill>
                      <a:schemeClr val="bg2">
                        <a:lumMod val="50000"/>
                      </a:schemeClr>
                    </a:solidFill>
                    <a:latin typeface="Century Gothic" pitchFamily="34" charset="0"/>
                  </a:endParaRPr>
                </a:p>
              </p:txBody>
            </p:sp>
            <p:sp>
              <p:nvSpPr>
                <p:cNvPr id="15" name="TextBox 14"/>
                <p:cNvSpPr txBox="1"/>
                <p:nvPr/>
              </p:nvSpPr>
              <p:spPr>
                <a:xfrm>
                  <a:off x="2133600" y="5410200"/>
                  <a:ext cx="2362200" cy="1323439"/>
                </a:xfrm>
                <a:prstGeom prst="rect">
                  <a:avLst/>
                </a:prstGeom>
                <a:noFill/>
              </p:spPr>
              <p:txBody>
                <a:bodyPr wrap="square" rtlCol="0">
                  <a:spAutoFit/>
                </a:bodyPr>
                <a:lstStyle/>
                <a:p>
                  <a:r>
                    <a:rPr lang="en-US" sz="8000" b="1" dirty="0" smtClean="0">
                      <a:solidFill>
                        <a:srgbClr val="FF6600"/>
                      </a:solidFill>
                      <a:latin typeface="Century Gothic" pitchFamily="34" charset="0"/>
                    </a:rPr>
                    <a:t>DNS</a:t>
                  </a:r>
                </a:p>
              </p:txBody>
            </p:sp>
          </p:grpSp>
          <p:sp>
            <p:nvSpPr>
              <p:cNvPr id="16" name="TextBox 15"/>
              <p:cNvSpPr txBox="1"/>
              <p:nvPr/>
            </p:nvSpPr>
            <p:spPr>
              <a:xfrm>
                <a:off x="2971800" y="4267200"/>
                <a:ext cx="1371600" cy="646331"/>
              </a:xfrm>
              <a:prstGeom prst="rect">
                <a:avLst/>
              </a:prstGeom>
              <a:noFill/>
            </p:spPr>
            <p:txBody>
              <a:bodyPr wrap="square" rtlCol="0">
                <a:spAutoFit/>
              </a:bodyPr>
              <a:lstStyle/>
              <a:p>
                <a:r>
                  <a:rPr lang="en-US" sz="3600" b="1" dirty="0" smtClean="0">
                    <a:solidFill>
                      <a:srgbClr val="C00000"/>
                    </a:solidFill>
                    <a:latin typeface="Century Gothic" pitchFamily="34" charset="0"/>
                  </a:rPr>
                  <a:t>SMTP</a:t>
                </a:r>
                <a:endParaRPr lang="en-US" sz="5400" b="1" dirty="0">
                  <a:solidFill>
                    <a:srgbClr val="C00000"/>
                  </a:solidFill>
                  <a:latin typeface="Century Gothic" pitchFamily="34" charset="0"/>
                </a:endParaRPr>
              </a:p>
            </p:txBody>
          </p:sp>
        </p:grpSp>
        <p:sp>
          <p:nvSpPr>
            <p:cNvPr id="17" name="Rectangle 16"/>
            <p:cNvSpPr/>
            <p:nvPr/>
          </p:nvSpPr>
          <p:spPr>
            <a:xfrm>
              <a:off x="1447800" y="5105400"/>
              <a:ext cx="1165704" cy="769441"/>
            </a:xfrm>
            <a:prstGeom prst="rect">
              <a:avLst/>
            </a:prstGeom>
          </p:spPr>
          <p:txBody>
            <a:bodyPr wrap="none">
              <a:spAutoFit/>
            </a:bodyPr>
            <a:lstStyle/>
            <a:p>
              <a:r>
                <a:rPr lang="en-US" sz="4400" b="1" dirty="0" smtClean="0">
                  <a:solidFill>
                    <a:prstClr val="black">
                      <a:lumMod val="50000"/>
                    </a:prstClr>
                  </a:solidFill>
                  <a:latin typeface="Century Gothic" pitchFamily="34" charset="0"/>
                </a:rPr>
                <a:t>FTP </a:t>
              </a:r>
              <a:endParaRPr lang="en-US" dirty="0"/>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00"/>
            <a:ext cx="7848600" cy="609600"/>
          </a:xfrm>
        </p:spPr>
        <p:txBody>
          <a:bodyPr>
            <a:noAutofit/>
          </a:bodyPr>
          <a:lstStyle/>
          <a:p>
            <a:pPr algn="l"/>
            <a:r>
              <a:rPr lang="en-US" sz="3600" dirty="0" smtClean="0">
                <a:solidFill>
                  <a:schemeClr val="bg1"/>
                </a:solidFill>
              </a:rPr>
              <a:t/>
            </a:r>
            <a:br>
              <a:rPr lang="en-US" sz="3600" dirty="0" smtClean="0">
                <a:solidFill>
                  <a:schemeClr val="bg1"/>
                </a:solidFill>
              </a:rPr>
            </a:br>
            <a:r>
              <a:rPr lang="en-US" sz="4800" dirty="0" smtClean="0">
                <a:solidFill>
                  <a:srgbClr val="FF6600"/>
                </a:solidFill>
                <a:latin typeface="Agency FB" pitchFamily="34" charset="0"/>
              </a:rPr>
              <a:t>Problem: </a:t>
            </a:r>
            <a:r>
              <a:rPr lang="en-US" sz="3600" dirty="0" smtClean="0">
                <a:solidFill>
                  <a:srgbClr val="FF6600"/>
                </a:solidFill>
              </a:rPr>
              <a:t/>
            </a:r>
            <a:br>
              <a:rPr lang="en-US" sz="3600" dirty="0" smtClean="0">
                <a:solidFill>
                  <a:srgbClr val="FF6600"/>
                </a:solidFill>
              </a:rPr>
            </a:br>
            <a:r>
              <a:rPr lang="en-US" sz="1200" dirty="0" smtClean="0">
                <a:solidFill>
                  <a:schemeClr val="bg1"/>
                </a:solidFill>
              </a:rPr>
              <a:t/>
            </a:r>
            <a:br>
              <a:rPr lang="en-US" sz="1200" dirty="0" smtClean="0">
                <a:solidFill>
                  <a:schemeClr val="bg1"/>
                </a:solidFill>
              </a:rPr>
            </a:br>
            <a:r>
              <a:rPr lang="en-US" sz="3600" dirty="0" smtClean="0">
                <a:solidFill>
                  <a:schemeClr val="bg1"/>
                </a:solidFill>
              </a:rPr>
              <a:t>How to monitor the performance of networks and manage them to ensure proper operation</a:t>
            </a:r>
            <a:endParaRPr lang="en-US" sz="3600" dirty="0">
              <a:solidFill>
                <a:schemeClr val="bg1"/>
              </a:solidFill>
            </a:endParaRPr>
          </a:p>
        </p:txBody>
      </p:sp>
      <p:sp>
        <p:nvSpPr>
          <p:cNvPr id="4" name="TextBox 3"/>
          <p:cNvSpPr txBox="1"/>
          <p:nvPr/>
        </p:nvSpPr>
        <p:spPr>
          <a:xfrm>
            <a:off x="0" y="0"/>
            <a:ext cx="9144000" cy="769441"/>
          </a:xfrm>
          <a:prstGeom prst="rect">
            <a:avLst/>
          </a:prstGeom>
          <a:solidFill>
            <a:srgbClr val="F79646">
              <a:lumMod val="75000"/>
            </a:srgbClr>
          </a:solidFill>
        </p:spPr>
        <p:txBody>
          <a:bodyPr wrap="square" rtlCol="0">
            <a:spAutoFit/>
          </a:bodyPr>
          <a:lstStyle/>
          <a:p>
            <a:pPr algn="ctr"/>
            <a:r>
              <a:rPr lang="en-US" sz="4400" b="1" dirty="0" smtClean="0">
                <a:ln cap="rnd" cmpd="thickThin">
                  <a:solidFill>
                    <a:prstClr val="black"/>
                  </a:solidFill>
                  <a:bevel/>
                </a:ln>
                <a:effectLst>
                  <a:outerShdw blurRad="50800" dist="50800" dir="5400000" algn="ctr" rotWithShape="0">
                    <a:srgbClr val="000000">
                      <a:alpha val="83000"/>
                    </a:srgbClr>
                  </a:outerShdw>
                </a:effectLst>
                <a:latin typeface="Calibri"/>
              </a:rPr>
              <a:t>Topic 10: Network Management</a:t>
            </a:r>
            <a:endParaRPr lang="th-TH" sz="4400" b="1" dirty="0" smtClean="0">
              <a:ln cap="rnd" cmpd="thickThin">
                <a:solidFill>
                  <a:prstClr val="black"/>
                </a:solidFill>
                <a:bevel/>
              </a:ln>
              <a:effectLst>
                <a:outerShdw blurRad="50800" dist="50800" dir="5400000" algn="ctr" rotWithShape="0">
                  <a:srgbClr val="000000">
                    <a:alpha val="83000"/>
                  </a:srgbClr>
                </a:outerShdw>
              </a:effectLst>
              <a:latin typeface="Calibri"/>
            </a:endParaRPr>
          </a:p>
        </p:txBody>
      </p:sp>
      <p:sp>
        <p:nvSpPr>
          <p:cNvPr id="5" name="Rectangle 4"/>
          <p:cNvSpPr/>
          <p:nvPr/>
        </p:nvSpPr>
        <p:spPr>
          <a:xfrm>
            <a:off x="4038600" y="2870537"/>
            <a:ext cx="530576" cy="1015663"/>
          </a:xfrm>
          <a:prstGeom prst="rect">
            <a:avLst/>
          </a:prstGeom>
        </p:spPr>
        <p:txBody>
          <a:bodyPr wrap="square">
            <a:spAutoFit/>
          </a:bodyPr>
          <a:lstStyle/>
          <a:p>
            <a:pPr algn="l" rtl="0"/>
            <a:r>
              <a:rPr lang="en-US" sz="6000" kern="1200" dirty="0">
                <a:ln cap="rnd" cmpd="thickThin">
                  <a:solidFill>
                    <a:prstClr val="black"/>
                  </a:solidFill>
                  <a:bevel/>
                </a:ln>
                <a:solidFill>
                  <a:srgbClr val="F79646">
                    <a:lumMod val="75000"/>
                  </a:srgbClr>
                </a:solidFill>
                <a:latin typeface="Calibri"/>
                <a:ea typeface="+mn-ea"/>
                <a:cs typeface="+mn-cs"/>
              </a:rPr>
              <a:t>?</a:t>
            </a:r>
            <a:endParaRPr lang="en-US" sz="4400" kern="1200" dirty="0">
              <a:solidFill>
                <a:srgbClr val="F79646">
                  <a:lumMod val="75000"/>
                </a:srgbClr>
              </a:solidFill>
              <a:latin typeface="Calibri"/>
              <a:ea typeface="+mn-ea"/>
              <a:cs typeface="+mn-cs"/>
            </a:endParaRPr>
          </a:p>
        </p:txBody>
      </p:sp>
      <p:pic>
        <p:nvPicPr>
          <p:cNvPr id="8195" name="Picture 3"/>
          <p:cNvPicPr>
            <a:picLocks noChangeAspect="1" noChangeArrowheads="1"/>
          </p:cNvPicPr>
          <p:nvPr/>
        </p:nvPicPr>
        <p:blipFill>
          <a:blip r:embed="rId3"/>
          <a:srcRect/>
          <a:stretch>
            <a:fillRect/>
          </a:stretch>
        </p:blipFill>
        <p:spPr bwMode="auto">
          <a:xfrm>
            <a:off x="4572000" y="3505200"/>
            <a:ext cx="3429000" cy="2571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533400" y="1524000"/>
            <a:ext cx="2355586" cy="149066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53" name="Picture 5"/>
          <p:cNvPicPr>
            <a:picLocks noChangeAspect="1" noChangeArrowheads="1"/>
          </p:cNvPicPr>
          <p:nvPr/>
        </p:nvPicPr>
        <p:blipFill>
          <a:blip r:embed="rId4" cstate="print"/>
          <a:srcRect/>
          <a:stretch>
            <a:fillRect/>
          </a:stretch>
        </p:blipFill>
        <p:spPr bwMode="auto">
          <a:xfrm>
            <a:off x="3429000" y="1676400"/>
            <a:ext cx="2554651" cy="104197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55" name="Picture 7"/>
          <p:cNvPicPr>
            <a:picLocks noChangeAspect="1" noChangeArrowheads="1"/>
          </p:cNvPicPr>
          <p:nvPr/>
        </p:nvPicPr>
        <p:blipFill>
          <a:blip r:embed="rId5"/>
          <a:srcRect/>
          <a:stretch>
            <a:fillRect/>
          </a:stretch>
        </p:blipFill>
        <p:spPr bwMode="auto">
          <a:xfrm>
            <a:off x="6553200" y="1066800"/>
            <a:ext cx="2171700" cy="2171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Rectangle 9"/>
          <p:cNvSpPr/>
          <p:nvPr/>
        </p:nvSpPr>
        <p:spPr>
          <a:xfrm>
            <a:off x="914400" y="3962400"/>
            <a:ext cx="7478842" cy="1107996"/>
          </a:xfrm>
          <a:prstGeom prst="rect">
            <a:avLst/>
          </a:prstGeom>
        </p:spPr>
        <p:txBody>
          <a:bodyPr wrap="none">
            <a:spAutoFit/>
          </a:bodyPr>
          <a:lstStyle/>
          <a:p>
            <a:r>
              <a:rPr lang="en-US" sz="6600" b="1" dirty="0" smtClean="0">
                <a:ln>
                  <a:solidFill>
                    <a:schemeClr val="bg1"/>
                  </a:solidFill>
                </a:ln>
                <a:solidFill>
                  <a:srgbClr val="FF6600"/>
                </a:solidFill>
                <a:effectLst>
                  <a:outerShdw blurRad="38100" dist="25400" dir="5400000" algn="tl" rotWithShape="0">
                    <a:srgbClr val="000000">
                      <a:alpha val="43000"/>
                    </a:srgbClr>
                  </a:outerShdw>
                </a:effectLst>
                <a:ea typeface="+mj-ea"/>
                <a:cs typeface="+mj-cs"/>
              </a:rPr>
              <a:t>Practical Networking</a:t>
            </a:r>
            <a:endParaRPr lang="en-US" sz="2800" dirty="0">
              <a:ln>
                <a:solidFill>
                  <a:schemeClr val="bg1"/>
                </a:solidFill>
              </a:ln>
              <a:solidFill>
                <a:srgbClr val="FF66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rotWithShape="1">
          <a:gsLst>
            <a:gs pos="72000">
              <a:schemeClr val="tx2"/>
            </a:gs>
            <a:gs pos="25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4" name="Rectangle 3"/>
          <p:cNvSpPr/>
          <p:nvPr/>
        </p:nvSpPr>
        <p:spPr>
          <a:xfrm>
            <a:off x="609600" y="1905000"/>
            <a:ext cx="8153400" cy="1200329"/>
          </a:xfrm>
          <a:prstGeom prst="rect">
            <a:avLst/>
          </a:prstGeom>
          <a:noFill/>
          <a:ln>
            <a:noFill/>
          </a:ln>
        </p:spPr>
        <p:txBody>
          <a:bodyPr wrap="square">
            <a:spAutoFit/>
          </a:bodyPr>
          <a:lstStyle/>
          <a:p>
            <a:pPr algn="ctr" rtl="0"/>
            <a:r>
              <a:rPr lang="en-US" sz="7200" b="1" kern="1200"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Course </a:t>
            </a:r>
            <a:r>
              <a:rPr lang="en-US" sz="7200" b="1" kern="1200"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Policies</a:t>
            </a:r>
            <a:endParaRPr lang="en-US" sz="4000" b="1" kern="1200" dirty="0">
              <a:ln cap="rnd" cmpd="thickThin">
                <a:solidFill>
                  <a:prstClr val="black"/>
                </a:solidFill>
                <a:bevel/>
              </a:ln>
              <a:solidFill>
                <a:prstClr val="white"/>
              </a:solidFill>
              <a:effectLst>
                <a:outerShdw blurRad="50800" dist="50800" dir="5400000" algn="ctr" rotWithShape="0">
                  <a:srgbClr val="000000">
                    <a:alpha val="83000"/>
                  </a:srgbClr>
                </a:outerShdw>
              </a:effectLst>
              <a:latin typeface="Calibri"/>
              <a:ea typeface="+mn-ea"/>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1015663"/>
          </a:xfrm>
          <a:prstGeom prst="rect">
            <a:avLst/>
          </a:prstGeom>
          <a:solidFill>
            <a:schemeClr val="accent6">
              <a:lumMod val="75000"/>
            </a:schemeClr>
          </a:solidFill>
        </p:spPr>
        <p:txBody>
          <a:bodyPr wrap="square">
            <a:spAutoFit/>
          </a:bodyPr>
          <a:lstStyle/>
          <a:p>
            <a:pPr algn="ctr" rtl="0"/>
            <a:r>
              <a:rPr lang="en-US" sz="6000" b="1" kern="1200" dirty="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ea typeface="+mn-ea"/>
                <a:cs typeface="+mn-cs"/>
              </a:rPr>
              <a:t> </a:t>
            </a:r>
            <a:r>
              <a:rPr lang="en-US" sz="5400" b="1" kern="1200" dirty="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ea typeface="+mn-ea"/>
                <a:cs typeface="+mn-cs"/>
              </a:rPr>
              <a:t>Evaluation breakdown</a:t>
            </a:r>
          </a:p>
        </p:txBody>
      </p:sp>
      <p:graphicFrame>
        <p:nvGraphicFramePr>
          <p:cNvPr id="4" name="Chart 3"/>
          <p:cNvGraphicFramePr/>
          <p:nvPr/>
        </p:nvGraphicFramePr>
        <p:xfrm>
          <a:off x="-656897" y="1292772"/>
          <a:ext cx="9525000" cy="5943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1015663"/>
          </a:xfrm>
          <a:prstGeom prst="rect">
            <a:avLst/>
          </a:prstGeom>
          <a:solidFill>
            <a:schemeClr val="accent6">
              <a:lumMod val="75000"/>
            </a:schemeClr>
          </a:solidFill>
        </p:spPr>
        <p:txBody>
          <a:bodyPr wrap="square">
            <a:spAutoFit/>
          </a:bodyPr>
          <a:lstStyle/>
          <a:p>
            <a:r>
              <a:rPr lang="en-US" sz="6000" b="1" dirty="0" smtClean="0">
                <a:ln cap="rnd" cmpd="thickThin">
                  <a:solidFill>
                    <a:prstClr val="black"/>
                  </a:solidFill>
                  <a:bevel/>
                </a:ln>
                <a:solidFill>
                  <a:schemeClr val="bg1"/>
                </a:solidFill>
                <a:effectLst>
                  <a:outerShdw blurRad="50800" dist="50800" dir="5400000" algn="ctr" rotWithShape="0">
                    <a:srgbClr val="000000">
                      <a:alpha val="83000"/>
                    </a:srgbClr>
                  </a:outerShdw>
                </a:effectLst>
              </a:rPr>
              <a:t>   Policies/ </a:t>
            </a:r>
            <a:r>
              <a:rPr lang="en-US" sz="6000" b="1" dirty="0" err="1" smtClean="0">
                <a:ln cap="rnd" cmpd="thickThin">
                  <a:solidFill>
                    <a:prstClr val="black"/>
                  </a:solidFill>
                  <a:bevel/>
                </a:ln>
                <a:solidFill>
                  <a:schemeClr val="bg1"/>
                </a:solidFill>
                <a:effectLst>
                  <a:outerShdw blurRad="50800" dist="50800" dir="5400000" algn="ctr" rotWithShape="0">
                    <a:srgbClr val="000000">
                      <a:alpha val="83000"/>
                    </a:srgbClr>
                  </a:outerShdw>
                </a:effectLst>
              </a:rPr>
              <a:t>Administrivia</a:t>
            </a:r>
            <a:endParaRPr lang="en-US" sz="6000" b="1" dirty="0" smtClean="0">
              <a:ln cap="rnd" cmpd="thickThin">
                <a:solidFill>
                  <a:prstClr val="black"/>
                </a:solidFill>
                <a:bevel/>
              </a:ln>
              <a:solidFill>
                <a:schemeClr val="bg1"/>
              </a:solidFill>
              <a:effectLst>
                <a:outerShdw blurRad="50800" dist="50800" dir="5400000" algn="ctr" rotWithShape="0">
                  <a:srgbClr val="000000">
                    <a:alpha val="83000"/>
                  </a:srgbClr>
                </a:outerShdw>
              </a:effectLst>
            </a:endParaRPr>
          </a:p>
        </p:txBody>
      </p:sp>
      <p:sp>
        <p:nvSpPr>
          <p:cNvPr id="6" name="Rectangle 1"/>
          <p:cNvSpPr>
            <a:spLocks noChangeArrowheads="1"/>
          </p:cNvSpPr>
          <p:nvPr/>
        </p:nvSpPr>
        <p:spPr bwMode="auto">
          <a:xfrm>
            <a:off x="228600" y="1146512"/>
            <a:ext cx="9144000" cy="5940088"/>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algn="just" eaLnBrk="0" fontAlgn="base" hangingPunct="0">
              <a:lnSpc>
                <a:spcPts val="6000"/>
              </a:lnSpc>
              <a:spcBef>
                <a:spcPct val="0"/>
              </a:spcBef>
              <a:spcAft>
                <a:spcPct val="0"/>
              </a:spcAft>
              <a:buClr>
                <a:schemeClr val="accent6"/>
              </a:buClr>
              <a:buSzPct val="100000"/>
              <a:buFont typeface="Wingdings" pitchFamily="2" charset="2"/>
              <a:buChar char="§"/>
            </a:pPr>
            <a:r>
              <a:rPr lang="en-US" sz="3600" b="1" kern="1200" dirty="0" smtClean="0">
                <a:solidFill>
                  <a:schemeClr val="bg2">
                    <a:lumMod val="10000"/>
                  </a:schemeClr>
                </a:solidFill>
                <a:effectLst>
                  <a:outerShdw blurRad="38100" dist="38100" dir="2700000" algn="tl">
                    <a:srgbClr val="000000">
                      <a:alpha val="43137"/>
                    </a:srgbClr>
                  </a:outerShdw>
                </a:effectLst>
                <a:latin typeface="Calibri" pitchFamily="34" charset="0"/>
                <a:ea typeface="Times New Roman" pitchFamily="18" charset="0"/>
                <a:cs typeface="Times New Roman" pitchFamily="18" charset="0"/>
              </a:rPr>
              <a:t> </a:t>
            </a:r>
            <a:r>
              <a:rPr lang="en-US" sz="3600" b="1" dirty="0" smtClean="0">
                <a:solidFill>
                  <a:schemeClr val="bg2">
                    <a:lumMod val="10000"/>
                  </a:schemeClr>
                </a:solidFill>
              </a:rPr>
              <a:t>Class discipline </a:t>
            </a:r>
          </a:p>
          <a:p>
            <a:pPr eaLnBrk="0" fontAlgn="base" hangingPunct="0">
              <a:lnSpc>
                <a:spcPts val="6000"/>
              </a:lnSpc>
              <a:spcBef>
                <a:spcPct val="0"/>
              </a:spcBef>
              <a:spcAft>
                <a:spcPct val="0"/>
              </a:spcAft>
              <a:buClr>
                <a:schemeClr val="accent6"/>
              </a:buClr>
              <a:buSzPct val="100000"/>
              <a:buFont typeface="Wingdings" pitchFamily="2" charset="2"/>
              <a:buChar char="§"/>
            </a:pPr>
            <a:r>
              <a:rPr lang="en-US" sz="3600" b="1" kern="1200" dirty="0" smtClean="0">
                <a:solidFill>
                  <a:schemeClr val="bg2">
                    <a:lumMod val="10000"/>
                  </a:schemeClr>
                </a:solidFill>
                <a:effectLst>
                  <a:outerShdw blurRad="38100" dist="38100" dir="2700000" algn="tl">
                    <a:srgbClr val="000000">
                      <a:alpha val="43137"/>
                    </a:srgbClr>
                  </a:outerShdw>
                </a:effectLst>
                <a:latin typeface="Calibri" pitchFamily="34" charset="0"/>
                <a:ea typeface="Times New Roman" pitchFamily="18" charset="0"/>
                <a:cs typeface="Times New Roman" pitchFamily="18" charset="0"/>
              </a:rPr>
              <a:t> </a:t>
            </a:r>
            <a:r>
              <a:rPr lang="en-US" sz="3600" b="1" dirty="0" smtClean="0">
                <a:solidFill>
                  <a:schemeClr val="bg2">
                    <a:lumMod val="10000"/>
                  </a:schemeClr>
                </a:solidFill>
              </a:rPr>
              <a:t>Mobile phones and laptops</a:t>
            </a:r>
          </a:p>
          <a:p>
            <a:pPr eaLnBrk="0" fontAlgn="base" hangingPunct="0">
              <a:lnSpc>
                <a:spcPts val="6000"/>
              </a:lnSpc>
              <a:spcBef>
                <a:spcPct val="0"/>
              </a:spcBef>
              <a:spcAft>
                <a:spcPct val="0"/>
              </a:spcAft>
              <a:buClr>
                <a:schemeClr val="accent6"/>
              </a:buClr>
              <a:buSzPct val="100000"/>
              <a:buFont typeface="Wingdings" pitchFamily="2" charset="2"/>
              <a:buChar char="§"/>
            </a:pPr>
            <a:r>
              <a:rPr lang="en-US" sz="3600" b="1" dirty="0" smtClean="0">
                <a:solidFill>
                  <a:schemeClr val="bg2">
                    <a:lumMod val="10000"/>
                  </a:schemeClr>
                </a:solidFill>
              </a:rPr>
              <a:t> Learning disabilities/ Special needs</a:t>
            </a:r>
          </a:p>
          <a:p>
            <a:pPr eaLnBrk="0" fontAlgn="base" hangingPunct="0">
              <a:lnSpc>
                <a:spcPts val="6000"/>
              </a:lnSpc>
              <a:spcBef>
                <a:spcPct val="0"/>
              </a:spcBef>
              <a:spcAft>
                <a:spcPct val="0"/>
              </a:spcAft>
              <a:buClr>
                <a:schemeClr val="accent6"/>
              </a:buClr>
              <a:buSzPct val="100000"/>
              <a:buFont typeface="Wingdings" pitchFamily="2" charset="2"/>
              <a:buChar char="§"/>
            </a:pPr>
            <a:r>
              <a:rPr lang="en-US" sz="3600" b="1" kern="1200" dirty="0" smtClean="0">
                <a:solidFill>
                  <a:schemeClr val="bg2">
                    <a:lumMod val="10000"/>
                  </a:schemeClr>
                </a:solidFill>
                <a:effectLst>
                  <a:outerShdw blurRad="38100" dist="38100" dir="2700000" algn="tl">
                    <a:srgbClr val="000000">
                      <a:alpha val="43137"/>
                    </a:srgbClr>
                  </a:outerShdw>
                </a:effectLst>
                <a:latin typeface="Calibri" pitchFamily="34" charset="0"/>
                <a:ea typeface="Times New Roman" pitchFamily="18" charset="0"/>
                <a:cs typeface="Times New Roman" pitchFamily="18" charset="0"/>
              </a:rPr>
              <a:t> </a:t>
            </a:r>
            <a:r>
              <a:rPr lang="en-US" sz="3600" b="1" dirty="0" smtClean="0">
                <a:solidFill>
                  <a:schemeClr val="bg2">
                    <a:lumMod val="10000"/>
                  </a:schemeClr>
                </a:solidFill>
              </a:rPr>
              <a:t>Course website on LMS</a:t>
            </a:r>
          </a:p>
          <a:p>
            <a:pPr eaLnBrk="0" fontAlgn="base" hangingPunct="0">
              <a:lnSpc>
                <a:spcPts val="6000"/>
              </a:lnSpc>
              <a:spcBef>
                <a:spcPct val="0"/>
              </a:spcBef>
              <a:spcAft>
                <a:spcPct val="0"/>
              </a:spcAft>
              <a:buClr>
                <a:schemeClr val="accent6"/>
              </a:buClr>
              <a:buSzPct val="100000"/>
              <a:buFont typeface="Wingdings" pitchFamily="2" charset="2"/>
              <a:buChar char="§"/>
            </a:pPr>
            <a:r>
              <a:rPr lang="en-US" sz="3600" b="1" kern="1200" dirty="0" smtClean="0">
                <a:solidFill>
                  <a:schemeClr val="bg2">
                    <a:lumMod val="10000"/>
                  </a:schemeClr>
                </a:solidFill>
                <a:effectLst>
                  <a:outerShdw blurRad="38100" dist="38100" dir="2700000" algn="tl">
                    <a:srgbClr val="000000">
                      <a:alpha val="43137"/>
                    </a:srgbClr>
                  </a:outerShdw>
                </a:effectLst>
                <a:latin typeface="Calibri" pitchFamily="34" charset="0"/>
                <a:ea typeface="Times New Roman" pitchFamily="18" charset="0"/>
                <a:cs typeface="Times New Roman" pitchFamily="18" charset="0"/>
              </a:rPr>
              <a:t> </a:t>
            </a:r>
            <a:r>
              <a:rPr lang="en-US" sz="3600" b="1" kern="1200" dirty="0" smtClean="0">
                <a:solidFill>
                  <a:schemeClr val="bg2">
                    <a:lumMod val="10000"/>
                  </a:schemeClr>
                </a:solidFill>
                <a:latin typeface="Calibri"/>
                <a:ea typeface="+mn-ea"/>
                <a:cs typeface="+mn-cs"/>
              </a:rPr>
              <a:t>Attendance policy;  Assignment policy</a:t>
            </a:r>
            <a:endParaRPr lang="en-US" sz="3600" b="1" kern="1200" dirty="0">
              <a:solidFill>
                <a:schemeClr val="bg2">
                  <a:lumMod val="10000"/>
                </a:schemeClr>
              </a:solidFill>
              <a:latin typeface="Calibri"/>
              <a:ea typeface="+mn-ea"/>
              <a:cs typeface="+mn-cs"/>
            </a:endParaRPr>
          </a:p>
          <a:p>
            <a:pPr algn="l" rtl="0" eaLnBrk="0" fontAlgn="base" hangingPunct="0">
              <a:lnSpc>
                <a:spcPts val="6000"/>
              </a:lnSpc>
              <a:spcBef>
                <a:spcPct val="0"/>
              </a:spcBef>
              <a:spcAft>
                <a:spcPct val="0"/>
              </a:spcAft>
              <a:buClr>
                <a:schemeClr val="accent6"/>
              </a:buClr>
              <a:buSzPct val="100000"/>
              <a:buFont typeface="Wingdings" pitchFamily="2" charset="2"/>
              <a:buChar char="§"/>
            </a:pPr>
            <a:r>
              <a:rPr lang="en-US" sz="3600" b="1" kern="1200" dirty="0">
                <a:solidFill>
                  <a:schemeClr val="bg2">
                    <a:lumMod val="10000"/>
                  </a:schemeClr>
                </a:solidFill>
                <a:latin typeface="Calibri"/>
                <a:ea typeface="+mn-ea"/>
                <a:cs typeface="+mn-cs"/>
              </a:rPr>
              <a:t> </a:t>
            </a:r>
            <a:r>
              <a:rPr lang="en-US" sz="3600" b="1" kern="1200" dirty="0" smtClean="0">
                <a:solidFill>
                  <a:schemeClr val="bg2">
                    <a:lumMod val="10000"/>
                  </a:schemeClr>
                </a:solidFill>
                <a:latin typeface="Calibri"/>
                <a:ea typeface="+mn-ea"/>
                <a:cs typeface="+mn-cs"/>
              </a:rPr>
              <a:t>Quizzes (announced/ unannounced)</a:t>
            </a:r>
          </a:p>
          <a:p>
            <a:pPr algn="l" rtl="0" eaLnBrk="0" fontAlgn="base" hangingPunct="0">
              <a:lnSpc>
                <a:spcPts val="6000"/>
              </a:lnSpc>
              <a:spcBef>
                <a:spcPct val="0"/>
              </a:spcBef>
              <a:spcAft>
                <a:spcPct val="0"/>
              </a:spcAft>
              <a:buClr>
                <a:schemeClr val="accent6"/>
              </a:buClr>
              <a:buSzPct val="100000"/>
              <a:buFont typeface="Wingdings" pitchFamily="2" charset="2"/>
              <a:buChar char="§"/>
            </a:pPr>
            <a:r>
              <a:rPr lang="en-US" sz="3600" b="1" dirty="0" smtClean="0">
                <a:solidFill>
                  <a:schemeClr val="bg2">
                    <a:lumMod val="10000"/>
                  </a:schemeClr>
                </a:solidFill>
                <a:latin typeface="Calibri"/>
              </a:rPr>
              <a:t> Learning Participation</a:t>
            </a:r>
            <a:endParaRPr lang="en-US" sz="3600" b="1" kern="1200" dirty="0">
              <a:solidFill>
                <a:schemeClr val="bg2">
                  <a:lumMod val="10000"/>
                </a:schemeClr>
              </a:solidFill>
              <a:latin typeface="Calibri"/>
              <a:ea typeface="+mn-ea"/>
              <a:cs typeface="+mn-cs"/>
            </a:endParaRPr>
          </a:p>
          <a:p>
            <a:pPr algn="l" rtl="0" eaLnBrk="0" fontAlgn="base" hangingPunct="0">
              <a:spcBef>
                <a:spcPct val="0"/>
              </a:spcBef>
              <a:spcAft>
                <a:spcPct val="0"/>
              </a:spcAft>
              <a:buClr>
                <a:schemeClr val="accent6"/>
              </a:buClr>
              <a:buSzPct val="100000"/>
              <a:buFont typeface="Wingdings" pitchFamily="2" charset="2"/>
              <a:buChar char="§"/>
            </a:pPr>
            <a:endParaRPr lang="en-US" sz="3600" kern="1200" dirty="0">
              <a:solidFill>
                <a:schemeClr val="bg1"/>
              </a:solidFill>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1015663"/>
          </a:xfrm>
          <a:prstGeom prst="rect">
            <a:avLst/>
          </a:prstGeom>
          <a:solidFill>
            <a:schemeClr val="accent6">
              <a:lumMod val="75000"/>
            </a:schemeClr>
          </a:solidFill>
        </p:spPr>
        <p:txBody>
          <a:bodyPr wrap="square">
            <a:spAutoFit/>
          </a:bodyPr>
          <a:lstStyle/>
          <a:p>
            <a:pPr rtl="0"/>
            <a:r>
              <a:rPr lang="en-US" sz="6000" b="1" dirty="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rPr>
              <a:t>	</a:t>
            </a:r>
            <a:r>
              <a:rPr lang="en-US" sz="6000" b="1" kern="1200" dirty="0" smtClean="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ea typeface="+mn-ea"/>
                <a:cs typeface="+mn-cs"/>
              </a:rPr>
              <a:t>Reading </a:t>
            </a:r>
            <a:r>
              <a:rPr lang="en-US" sz="6000" b="1" kern="1200" dirty="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ea typeface="+mn-ea"/>
                <a:cs typeface="+mn-cs"/>
              </a:rPr>
              <a:t>Assignments</a:t>
            </a:r>
          </a:p>
        </p:txBody>
      </p:sp>
      <p:sp>
        <p:nvSpPr>
          <p:cNvPr id="6" name="Rectangle 1"/>
          <p:cNvSpPr>
            <a:spLocks noChangeArrowheads="1"/>
          </p:cNvSpPr>
          <p:nvPr/>
        </p:nvSpPr>
        <p:spPr bwMode="auto">
          <a:xfrm>
            <a:off x="609600" y="1371600"/>
            <a:ext cx="7620000" cy="4616648"/>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a:solidFill>
                  <a:schemeClr val="bg2">
                    <a:lumMod val="10000"/>
                  </a:schemeClr>
                </a:solidFill>
                <a:latin typeface="Calibri"/>
              </a:rPr>
              <a:t> Classical papers</a:t>
            </a:r>
          </a:p>
          <a:p>
            <a:pPr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a:solidFill>
                  <a:schemeClr val="bg2">
                    <a:lumMod val="10000"/>
                  </a:schemeClr>
                </a:solidFill>
                <a:latin typeface="Calibri"/>
              </a:rPr>
              <a:t> Sections from the textbook</a:t>
            </a:r>
            <a:r>
              <a:rPr lang="en-US" sz="4000" b="1" kern="1200" dirty="0">
                <a:solidFill>
                  <a:srgbClr val="EEECE1">
                    <a:lumMod val="10000"/>
                  </a:srgbClr>
                </a:solidFill>
                <a:effectLst>
                  <a:outerShdw blurRad="38100" dist="38100" dir="2700000" algn="tl">
                    <a:srgbClr val="000000">
                      <a:alpha val="43137"/>
                    </a:srgbClr>
                  </a:outerShdw>
                </a:effectLst>
                <a:latin typeface="Calibri" pitchFamily="34" charset="0"/>
                <a:ea typeface="+mn-ea"/>
                <a:cs typeface="Times New Roman" pitchFamily="18" charset="0"/>
              </a:rPr>
              <a:t> </a:t>
            </a:r>
            <a:r>
              <a:rPr lang="en-US" sz="4000" b="1" kern="1200" dirty="0">
                <a:solidFill>
                  <a:srgbClr val="FF0000"/>
                </a:solidFill>
                <a:effectLst>
                  <a:outerShdw blurRad="38100" dist="38100" dir="2700000" algn="tl">
                    <a:srgbClr val="000000">
                      <a:alpha val="43137"/>
                    </a:srgbClr>
                  </a:outerShdw>
                </a:effectLst>
                <a:latin typeface="Calibri" pitchFamily="34" charset="0"/>
                <a:ea typeface="+mn-ea"/>
                <a:cs typeface="Times New Roman" pitchFamily="18" charset="0"/>
              </a:rPr>
              <a:t>[</a:t>
            </a:r>
            <a:r>
              <a:rPr lang="en-US" sz="3600" b="1" dirty="0">
                <a:solidFill>
                  <a:schemeClr val="bg2">
                    <a:lumMod val="10000"/>
                  </a:schemeClr>
                </a:solidFill>
                <a:latin typeface="Calibri"/>
              </a:rPr>
              <a:t>P&amp;D</a:t>
            </a:r>
            <a:r>
              <a:rPr lang="en-US" sz="4000" b="1" kern="1200" dirty="0">
                <a:solidFill>
                  <a:srgbClr val="FF0000"/>
                </a:solidFill>
                <a:effectLst>
                  <a:outerShdw blurRad="38100" dist="38100" dir="2700000" algn="tl">
                    <a:srgbClr val="000000">
                      <a:alpha val="43137"/>
                    </a:srgbClr>
                  </a:outerShdw>
                </a:effectLst>
                <a:latin typeface="Calibri" pitchFamily="34" charset="0"/>
                <a:ea typeface="+mn-ea"/>
                <a:cs typeface="Times New Roman" pitchFamily="18" charset="0"/>
              </a:rPr>
              <a:t>]</a:t>
            </a:r>
          </a:p>
          <a:p>
            <a:pPr marL="346075" indent="-346075"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smtClean="0">
                <a:solidFill>
                  <a:schemeClr val="bg2">
                    <a:lumMod val="10000"/>
                  </a:schemeClr>
                </a:solidFill>
                <a:latin typeface="Calibri"/>
              </a:rPr>
              <a:t>Sections from </a:t>
            </a:r>
            <a:r>
              <a:rPr lang="en-US" sz="3600" b="1" dirty="0">
                <a:solidFill>
                  <a:schemeClr val="bg2">
                    <a:lumMod val="10000"/>
                  </a:schemeClr>
                </a:solidFill>
                <a:latin typeface="Calibri"/>
              </a:rPr>
              <a:t>the reference books </a:t>
            </a:r>
            <a:r>
              <a:rPr lang="en-US" sz="4000" b="1" kern="1200" dirty="0">
                <a:solidFill>
                  <a:srgbClr val="FF0000"/>
                </a:solidFill>
                <a:effectLst>
                  <a:outerShdw blurRad="38100" dist="38100" dir="2700000" algn="tl">
                    <a:srgbClr val="000000">
                      <a:alpha val="43137"/>
                    </a:srgbClr>
                  </a:outerShdw>
                </a:effectLst>
                <a:latin typeface="Calibri" pitchFamily="34" charset="0"/>
                <a:ea typeface="+mn-ea"/>
                <a:cs typeface="Times New Roman" pitchFamily="18" charset="0"/>
              </a:rPr>
              <a:t>[</a:t>
            </a:r>
            <a:r>
              <a:rPr lang="en-US" sz="3600" b="1" dirty="0">
                <a:solidFill>
                  <a:schemeClr val="bg2">
                    <a:lumMod val="10000"/>
                  </a:schemeClr>
                </a:solidFill>
                <a:latin typeface="Calibri"/>
              </a:rPr>
              <a:t>K&amp;R, </a:t>
            </a:r>
            <a:r>
              <a:rPr lang="en-US" sz="3600" b="1" dirty="0" err="1">
                <a:solidFill>
                  <a:schemeClr val="bg2">
                    <a:lumMod val="10000"/>
                  </a:schemeClr>
                </a:solidFill>
                <a:latin typeface="Calibri"/>
              </a:rPr>
              <a:t>Tanen</a:t>
            </a:r>
            <a:r>
              <a:rPr lang="en-US" sz="3600" b="1" dirty="0">
                <a:solidFill>
                  <a:schemeClr val="bg2">
                    <a:lumMod val="10000"/>
                  </a:schemeClr>
                </a:solidFill>
                <a:latin typeface="Calibri"/>
              </a:rPr>
              <a:t>, Comer</a:t>
            </a:r>
            <a:r>
              <a:rPr lang="en-US" sz="4000" b="1" kern="1200" dirty="0" smtClean="0">
                <a:solidFill>
                  <a:srgbClr val="FF0000"/>
                </a:solidFill>
                <a:effectLst>
                  <a:outerShdw blurRad="38100" dist="38100" dir="2700000" algn="tl">
                    <a:srgbClr val="000000">
                      <a:alpha val="43137"/>
                    </a:srgbClr>
                  </a:outerShdw>
                </a:effectLst>
                <a:latin typeface="Calibri" pitchFamily="34" charset="0"/>
                <a:ea typeface="+mn-ea"/>
                <a:cs typeface="Times New Roman" pitchFamily="18" charset="0"/>
              </a:rPr>
              <a:t>]</a:t>
            </a:r>
          </a:p>
          <a:p>
            <a:pPr marL="346075" indent="-346075"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smtClean="0">
                <a:solidFill>
                  <a:srgbClr val="C00000"/>
                </a:solidFill>
                <a:latin typeface="Calibri"/>
              </a:rPr>
              <a:t>Highlighted at the end of the lecture or at the course website</a:t>
            </a:r>
            <a:endParaRPr lang="en-US" sz="3600" b="1" dirty="0">
              <a:solidFill>
                <a:srgbClr val="C00000"/>
              </a:solidFill>
              <a:latin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1015663"/>
          </a:xfrm>
          <a:prstGeom prst="rect">
            <a:avLst/>
          </a:prstGeom>
          <a:solidFill>
            <a:schemeClr val="accent6">
              <a:lumMod val="75000"/>
            </a:schemeClr>
          </a:solidFill>
        </p:spPr>
        <p:txBody>
          <a:bodyPr wrap="square">
            <a:spAutoFit/>
          </a:bodyPr>
          <a:lstStyle/>
          <a:p>
            <a:pPr algn="ctr" rtl="0"/>
            <a:r>
              <a:rPr lang="en-US" sz="6000" b="1" kern="1200" dirty="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ea typeface="+mn-ea"/>
                <a:cs typeface="+mn-cs"/>
              </a:rPr>
              <a:t> Programming Assignments</a:t>
            </a:r>
          </a:p>
        </p:txBody>
      </p:sp>
      <p:sp>
        <p:nvSpPr>
          <p:cNvPr id="6" name="Rectangle 1"/>
          <p:cNvSpPr>
            <a:spLocks noChangeArrowheads="1"/>
          </p:cNvSpPr>
          <p:nvPr/>
        </p:nvSpPr>
        <p:spPr bwMode="auto">
          <a:xfrm>
            <a:off x="0" y="1422261"/>
            <a:ext cx="8458200" cy="4216539"/>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346075" indent="-346075"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a:solidFill>
                  <a:schemeClr val="bg2">
                    <a:lumMod val="10000"/>
                  </a:schemeClr>
                </a:solidFill>
                <a:latin typeface="Calibri"/>
              </a:rPr>
              <a:t>Network software leads to the great versatility of computer networks</a:t>
            </a:r>
          </a:p>
          <a:p>
            <a:pPr rtl="0" eaLnBrk="0" fontAlgn="base" hangingPunct="0">
              <a:spcBef>
                <a:spcPct val="0"/>
              </a:spcBef>
              <a:spcAft>
                <a:spcPct val="0"/>
              </a:spcAft>
              <a:buClr>
                <a:srgbClr val="F79646"/>
              </a:buClr>
              <a:buSzPct val="100000"/>
              <a:buFont typeface="Wingdings" pitchFamily="2" charset="2"/>
              <a:buChar char="§"/>
            </a:pPr>
            <a:endParaRPr lang="en-US" sz="1200" b="1" dirty="0">
              <a:solidFill>
                <a:schemeClr val="bg2">
                  <a:lumMod val="10000"/>
                </a:schemeClr>
              </a:solidFill>
              <a:latin typeface="Calibri"/>
            </a:endParaRPr>
          </a:p>
          <a:p>
            <a:pPr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a:solidFill>
                  <a:schemeClr val="bg2">
                    <a:lumMod val="10000"/>
                  </a:schemeClr>
                </a:solidFill>
                <a:latin typeface="Calibri"/>
              </a:rPr>
              <a:t> Sockets Programming (using </a:t>
            </a:r>
            <a:r>
              <a:rPr lang="en-US" sz="4000" b="1" dirty="0">
                <a:solidFill>
                  <a:srgbClr val="FF6600"/>
                </a:solidFill>
                <a:effectLst>
                  <a:outerShdw blurRad="38100" dist="38100" dir="2700000" algn="tl">
                    <a:srgbClr val="000000">
                      <a:alpha val="43137"/>
                    </a:srgbClr>
                  </a:outerShdw>
                </a:effectLst>
                <a:latin typeface="Calibri" pitchFamily="34" charset="0"/>
                <a:cs typeface="Times New Roman" pitchFamily="18" charset="0"/>
              </a:rPr>
              <a:t>Python</a:t>
            </a:r>
            <a:r>
              <a:rPr lang="en-US" sz="3600" b="1" dirty="0" smtClean="0">
                <a:solidFill>
                  <a:schemeClr val="bg2">
                    <a:lumMod val="10000"/>
                  </a:schemeClr>
                </a:solidFill>
                <a:latin typeface="Calibri"/>
              </a:rPr>
              <a:t>)</a:t>
            </a:r>
          </a:p>
          <a:p>
            <a:pPr rtl="0" eaLnBrk="0" fontAlgn="base" hangingPunct="0">
              <a:spcBef>
                <a:spcPct val="0"/>
              </a:spcBef>
              <a:spcAft>
                <a:spcPct val="0"/>
              </a:spcAft>
              <a:buClr>
                <a:srgbClr val="F79646"/>
              </a:buClr>
              <a:buSzPct val="100000"/>
              <a:buFont typeface="Wingdings" pitchFamily="2" charset="2"/>
              <a:buChar char="§"/>
            </a:pPr>
            <a:endParaRPr lang="en-US" sz="1200" b="1" dirty="0" smtClean="0">
              <a:solidFill>
                <a:schemeClr val="bg2">
                  <a:lumMod val="10000"/>
                </a:schemeClr>
              </a:solidFill>
              <a:latin typeface="Calibri"/>
            </a:endParaRPr>
          </a:p>
          <a:p>
            <a:pPr marL="346075" indent="-346075"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smtClean="0">
                <a:solidFill>
                  <a:schemeClr val="bg2">
                    <a:lumMod val="10000"/>
                  </a:schemeClr>
                </a:solidFill>
                <a:latin typeface="Calibri"/>
              </a:rPr>
              <a:t>Aim is to understand how popular Internet protocols work  </a:t>
            </a:r>
            <a:endParaRPr lang="en-US" sz="3600" b="1" dirty="0">
              <a:solidFill>
                <a:schemeClr val="bg2">
                  <a:lumMod val="10000"/>
                </a:schemeClr>
              </a:solidFill>
              <a:latin typeface="Calibri"/>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15663"/>
          </a:xfrm>
          <a:prstGeom prst="rect">
            <a:avLst/>
          </a:prstGeom>
          <a:solidFill>
            <a:schemeClr val="accent6">
              <a:lumMod val="75000"/>
            </a:schemeClr>
          </a:solidFill>
        </p:spPr>
        <p:txBody>
          <a:bodyPr wrap="square">
            <a:spAutoFit/>
          </a:bodyPr>
          <a:lstStyle/>
          <a:p>
            <a:pPr algn="ctr" rtl="0"/>
            <a:r>
              <a:rPr lang="en-US" sz="6000" b="1" kern="1200" dirty="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ea typeface="+mn-ea"/>
                <a:cs typeface="+mn-cs"/>
              </a:rPr>
              <a:t> Late submission policy</a:t>
            </a:r>
          </a:p>
        </p:txBody>
      </p:sp>
      <p:sp>
        <p:nvSpPr>
          <p:cNvPr id="6" name="Rectangle 1"/>
          <p:cNvSpPr>
            <a:spLocks noChangeArrowheads="1"/>
          </p:cNvSpPr>
          <p:nvPr/>
        </p:nvSpPr>
        <p:spPr bwMode="auto">
          <a:xfrm>
            <a:off x="381000" y="1371600"/>
            <a:ext cx="8458200" cy="4801314"/>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346075" indent="-346075"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smtClean="0">
                <a:solidFill>
                  <a:schemeClr val="bg2">
                    <a:lumMod val="10000"/>
                  </a:schemeClr>
                </a:solidFill>
                <a:latin typeface="Calibri"/>
              </a:rPr>
              <a:t>A single 1 </a:t>
            </a:r>
            <a:r>
              <a:rPr lang="en-US" sz="3600" b="1" dirty="0">
                <a:solidFill>
                  <a:schemeClr val="bg2">
                    <a:lumMod val="10000"/>
                  </a:schemeClr>
                </a:solidFill>
                <a:latin typeface="Calibri"/>
              </a:rPr>
              <a:t>day grace period </a:t>
            </a:r>
            <a:r>
              <a:rPr lang="en-US" sz="3600" b="1" dirty="0" smtClean="0">
                <a:solidFill>
                  <a:schemeClr val="bg2">
                    <a:lumMod val="10000"/>
                  </a:schemeClr>
                </a:solidFill>
                <a:latin typeface="Calibri"/>
              </a:rPr>
              <a:t>will be provided for some tasks (</a:t>
            </a:r>
            <a:r>
              <a:rPr lang="en-US" sz="3600" b="1" dirty="0" smtClean="0">
                <a:solidFill>
                  <a:srgbClr val="FF6600"/>
                </a:solidFill>
                <a:latin typeface="Calibri"/>
              </a:rPr>
              <a:t>e.g., </a:t>
            </a:r>
            <a:r>
              <a:rPr lang="en-US" sz="3600" b="1" dirty="0" smtClean="0">
                <a:solidFill>
                  <a:schemeClr val="bg2">
                    <a:lumMod val="10000"/>
                  </a:schemeClr>
                </a:solidFill>
                <a:latin typeface="Calibri"/>
              </a:rPr>
              <a:t>one late assignment or programming assignment (by 1 day) is acceptable)</a:t>
            </a:r>
          </a:p>
          <a:p>
            <a:pPr marL="346075" indent="-346075" rtl="0" eaLnBrk="0" fontAlgn="base" hangingPunct="0">
              <a:spcBef>
                <a:spcPct val="0"/>
              </a:spcBef>
              <a:spcAft>
                <a:spcPct val="0"/>
              </a:spcAft>
              <a:buClr>
                <a:srgbClr val="F79646"/>
              </a:buClr>
              <a:buSzPct val="100000"/>
              <a:buFont typeface="Wingdings" pitchFamily="2" charset="2"/>
              <a:buChar char="§"/>
            </a:pPr>
            <a:endParaRPr lang="en-US" sz="1200" b="1" dirty="0" smtClean="0">
              <a:solidFill>
                <a:schemeClr val="bg2">
                  <a:lumMod val="10000"/>
                </a:schemeClr>
              </a:solidFill>
              <a:latin typeface="Calibri"/>
            </a:endParaRPr>
          </a:p>
          <a:p>
            <a:pPr marL="346075" indent="-346075"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smtClean="0">
                <a:solidFill>
                  <a:schemeClr val="bg2">
                    <a:lumMod val="10000"/>
                  </a:schemeClr>
                </a:solidFill>
                <a:latin typeface="Calibri"/>
              </a:rPr>
              <a:t>50 </a:t>
            </a:r>
            <a:r>
              <a:rPr lang="en-US" sz="3600" b="1" dirty="0">
                <a:solidFill>
                  <a:schemeClr val="bg2">
                    <a:lumMod val="10000"/>
                  </a:schemeClr>
                </a:solidFill>
                <a:latin typeface="Calibri"/>
              </a:rPr>
              <a:t>% deduction for a </a:t>
            </a:r>
            <a:r>
              <a:rPr lang="en-US" sz="3600" b="1" dirty="0" smtClean="0">
                <a:solidFill>
                  <a:schemeClr val="bg2">
                    <a:lumMod val="10000"/>
                  </a:schemeClr>
                </a:solidFill>
                <a:latin typeface="Calibri"/>
              </a:rPr>
              <a:t>late submission (up </a:t>
            </a:r>
            <a:r>
              <a:rPr lang="en-US" sz="3600" b="1" dirty="0">
                <a:solidFill>
                  <a:schemeClr val="bg2">
                    <a:lumMod val="10000"/>
                  </a:schemeClr>
                </a:solidFill>
                <a:latin typeface="Calibri"/>
              </a:rPr>
              <a:t>to 1 day</a:t>
            </a:r>
            <a:r>
              <a:rPr lang="en-US" sz="3600" b="1" dirty="0" smtClean="0">
                <a:solidFill>
                  <a:schemeClr val="bg2">
                    <a:lumMod val="10000"/>
                  </a:schemeClr>
                </a:solidFill>
                <a:latin typeface="Calibri"/>
              </a:rPr>
              <a:t>); not acceptable after 1 day.</a:t>
            </a:r>
            <a:endParaRPr lang="en-US" sz="1200" b="1" kern="1200" dirty="0">
              <a:solidFill>
                <a:srgbClr val="EEECE1">
                  <a:lumMod val="10000"/>
                </a:srgbClr>
              </a:solidFill>
              <a:effectLst>
                <a:outerShdw blurRad="38100" dist="38100" dir="2700000" algn="tl">
                  <a:srgbClr val="000000">
                    <a:alpha val="43137"/>
                  </a:srgbClr>
                </a:outerShdw>
              </a:effectLst>
              <a:latin typeface="Calibri" pitchFamily="34"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152399" y="1583100"/>
            <a:ext cx="8991601" cy="4778231"/>
          </a:xfrm>
          <a:prstGeom prst="rect">
            <a:avLst/>
          </a:prstGeom>
          <a:effectLst>
            <a:glow rad="63500">
              <a:schemeClr val="accent2">
                <a:satMod val="175000"/>
                <a:alpha val="40000"/>
              </a:schemeClr>
            </a:glow>
          </a:effectLst>
        </p:spPr>
        <p:txBody>
          <a:bodyPr wrap="square">
            <a:spAutoFit/>
          </a:bodyPr>
          <a:lstStyle/>
          <a:p>
            <a:pPr marL="514350" lvl="1" indent="-514350">
              <a:lnSpc>
                <a:spcPts val="4500"/>
              </a:lnSpc>
              <a:buClr>
                <a:schemeClr val="accent6">
                  <a:lumMod val="75000"/>
                </a:schemeClr>
              </a:buClr>
              <a:buFont typeface="+mj-lt"/>
              <a:buAutoNum type="arabicPeriod"/>
            </a:pPr>
            <a:r>
              <a:rPr lang="en-US" sz="3600" b="1" dirty="0" smtClean="0">
                <a:ln w="0" cap="rnd" cmpd="thickThin">
                  <a:solidFill>
                    <a:schemeClr val="tx1"/>
                  </a:solidFill>
                  <a:bevel/>
                </a:ln>
                <a:solidFill>
                  <a:schemeClr val="tx2"/>
                </a:solidFill>
              </a:rPr>
              <a:t>We are potential </a:t>
            </a:r>
            <a:r>
              <a:rPr lang="en-US" sz="3600" b="1" dirty="0" smtClean="0">
                <a:ln w="0" cap="rnd" cmpd="thickThin">
                  <a:solidFill>
                    <a:schemeClr val="tx1"/>
                  </a:solidFill>
                  <a:bevel/>
                </a:ln>
                <a:solidFill>
                  <a:schemeClr val="accent2"/>
                </a:solidFill>
              </a:rPr>
              <a:t>teachers as well as learners</a:t>
            </a:r>
          </a:p>
          <a:p>
            <a:pPr marL="514350" lvl="1" indent="-514350">
              <a:buClr>
                <a:schemeClr val="accent6">
                  <a:lumMod val="75000"/>
                </a:schemeClr>
              </a:buClr>
              <a:buFont typeface="+mj-lt"/>
              <a:buAutoNum type="arabicPeriod"/>
            </a:pPr>
            <a:endParaRPr lang="en-US" sz="1400" b="1" dirty="0" smtClean="0">
              <a:ln w="0" cap="rnd" cmpd="thickThin">
                <a:solidFill>
                  <a:schemeClr val="tx1"/>
                </a:solidFill>
                <a:bevel/>
              </a:ln>
              <a:solidFill>
                <a:schemeClr val="tx2"/>
              </a:solidFill>
            </a:endParaRPr>
          </a:p>
          <a:p>
            <a:pPr marL="514350" lvl="1" indent="-514350">
              <a:lnSpc>
                <a:spcPts val="4500"/>
              </a:lnSpc>
              <a:buClr>
                <a:schemeClr val="accent6">
                  <a:lumMod val="75000"/>
                </a:schemeClr>
              </a:buClr>
              <a:buFont typeface="+mj-lt"/>
              <a:buAutoNum type="arabicPeriod"/>
            </a:pPr>
            <a:r>
              <a:rPr lang="en-US" sz="3600" b="1" dirty="0" smtClean="0">
                <a:ln w="0" cap="rnd" cmpd="thickThin">
                  <a:solidFill>
                    <a:schemeClr val="tx1"/>
                  </a:solidFill>
                  <a:bevel/>
                </a:ln>
                <a:solidFill>
                  <a:schemeClr val="tx2"/>
                </a:solidFill>
              </a:rPr>
              <a:t>We learn a lot from </a:t>
            </a:r>
            <a:r>
              <a:rPr lang="en-US" sz="3600" b="1" dirty="0" smtClean="0">
                <a:ln w="0" cap="rnd" cmpd="thickThin">
                  <a:solidFill>
                    <a:schemeClr val="tx1"/>
                  </a:solidFill>
                  <a:bevel/>
                </a:ln>
                <a:solidFill>
                  <a:schemeClr val="accent2"/>
                </a:solidFill>
              </a:rPr>
              <a:t>the act of creating or expressing something for others</a:t>
            </a:r>
            <a:r>
              <a:rPr lang="en-US" sz="3600" b="1" dirty="0" smtClean="0">
                <a:ln w="0" cap="rnd" cmpd="thickThin">
                  <a:solidFill>
                    <a:schemeClr val="tx1"/>
                  </a:solidFill>
                  <a:bevel/>
                </a:ln>
                <a:solidFill>
                  <a:schemeClr val="tx2"/>
                </a:solidFill>
              </a:rPr>
              <a:t>.</a:t>
            </a:r>
          </a:p>
          <a:p>
            <a:pPr marL="514350" lvl="1" indent="-514350">
              <a:buClr>
                <a:schemeClr val="accent6">
                  <a:lumMod val="75000"/>
                </a:schemeClr>
              </a:buClr>
              <a:buFont typeface="+mj-lt"/>
              <a:buAutoNum type="arabicPeriod"/>
            </a:pPr>
            <a:endParaRPr lang="en-US" sz="1400" b="1" dirty="0" smtClean="0">
              <a:ln w="0" cap="rnd" cmpd="thickThin">
                <a:solidFill>
                  <a:schemeClr val="tx1"/>
                </a:solidFill>
                <a:bevel/>
              </a:ln>
              <a:solidFill>
                <a:schemeClr val="tx2"/>
              </a:solidFill>
            </a:endParaRPr>
          </a:p>
          <a:p>
            <a:pPr marL="514350" lvl="1" indent="-514350">
              <a:lnSpc>
                <a:spcPts val="4500"/>
              </a:lnSpc>
              <a:buClr>
                <a:schemeClr val="accent6">
                  <a:lumMod val="75000"/>
                </a:schemeClr>
              </a:buClr>
              <a:buFont typeface="+mj-lt"/>
              <a:buAutoNum type="arabicPeriod"/>
            </a:pPr>
            <a:r>
              <a:rPr lang="en-US" sz="3600" b="1" dirty="0" smtClean="0">
                <a:ln w="0" cap="rnd" cmpd="thickThin">
                  <a:solidFill>
                    <a:schemeClr val="tx1"/>
                  </a:solidFill>
                  <a:bevel/>
                </a:ln>
                <a:solidFill>
                  <a:schemeClr val="tx2"/>
                </a:solidFill>
              </a:rPr>
              <a:t>We learn a lot by just </a:t>
            </a:r>
            <a:r>
              <a:rPr lang="en-US" sz="3600" b="1" dirty="0" smtClean="0">
                <a:ln w="0" cap="rnd" cmpd="thickThin">
                  <a:solidFill>
                    <a:schemeClr val="tx1"/>
                  </a:solidFill>
                  <a:bevel/>
                </a:ln>
                <a:solidFill>
                  <a:schemeClr val="accent2"/>
                </a:solidFill>
              </a:rPr>
              <a:t>observing our peers</a:t>
            </a:r>
            <a:r>
              <a:rPr lang="en-US" sz="3600" b="1" dirty="0" smtClean="0">
                <a:ln w="0" cap="rnd" cmpd="thickThin">
                  <a:solidFill>
                    <a:schemeClr val="tx1"/>
                  </a:solidFill>
                  <a:bevel/>
                </a:ln>
                <a:solidFill>
                  <a:schemeClr val="tx2"/>
                </a:solidFill>
              </a:rPr>
              <a:t>.</a:t>
            </a:r>
          </a:p>
          <a:p>
            <a:pPr marL="514350" lvl="1" indent="-514350">
              <a:buClr>
                <a:schemeClr val="accent6">
                  <a:lumMod val="75000"/>
                </a:schemeClr>
              </a:buClr>
              <a:buFont typeface="+mj-lt"/>
              <a:buAutoNum type="arabicPeriod"/>
            </a:pPr>
            <a:endParaRPr lang="en-US" sz="1400" b="1" dirty="0" smtClean="0">
              <a:ln w="0" cap="rnd" cmpd="thickThin">
                <a:solidFill>
                  <a:schemeClr val="tx1"/>
                </a:solidFill>
                <a:bevel/>
              </a:ln>
              <a:solidFill>
                <a:schemeClr val="tx2"/>
              </a:solidFill>
            </a:endParaRPr>
          </a:p>
          <a:p>
            <a:pPr marL="514350" lvl="1" indent="-514350">
              <a:lnSpc>
                <a:spcPts val="4500"/>
              </a:lnSpc>
              <a:buClr>
                <a:schemeClr val="accent6">
                  <a:lumMod val="75000"/>
                </a:schemeClr>
              </a:buClr>
              <a:buFont typeface="+mj-lt"/>
              <a:buAutoNum type="arabicPeriod"/>
            </a:pPr>
            <a:r>
              <a:rPr lang="en-US" sz="3600" b="1" dirty="0" smtClean="0">
                <a:ln w="0" cap="rnd" cmpd="thickThin">
                  <a:solidFill>
                    <a:schemeClr val="tx1"/>
                  </a:solidFill>
                  <a:bevel/>
                </a:ln>
                <a:solidFill>
                  <a:schemeClr val="tx2"/>
                </a:solidFill>
              </a:rPr>
              <a:t>By understanding the contexts of others, we can </a:t>
            </a:r>
            <a:r>
              <a:rPr lang="en-US" sz="3600" b="1" dirty="0" smtClean="0">
                <a:ln w="0" cap="rnd" cmpd="thickThin">
                  <a:solidFill>
                    <a:schemeClr val="tx1"/>
                  </a:solidFill>
                  <a:bevel/>
                </a:ln>
                <a:solidFill>
                  <a:schemeClr val="accent2"/>
                </a:solidFill>
              </a:rPr>
              <a:t>teach/ learn better</a:t>
            </a:r>
            <a:r>
              <a:rPr lang="en-US" sz="3600" b="1" dirty="0" smtClean="0">
                <a:ln w="0" cap="rnd" cmpd="thickThin">
                  <a:solidFill>
                    <a:schemeClr val="tx1"/>
                  </a:solidFill>
                  <a:bevel/>
                </a:ln>
                <a:solidFill>
                  <a:schemeClr val="tx2"/>
                </a:solidFill>
              </a:rPr>
              <a:t> (constructivism)</a:t>
            </a:r>
            <a:endParaRPr lang="en-US" sz="3600" b="1" dirty="0">
              <a:ln w="0" cap="rnd" cmpd="thickThin">
                <a:solidFill>
                  <a:schemeClr val="tx1"/>
                </a:solidFill>
                <a:bevel/>
              </a:ln>
              <a:solidFill>
                <a:schemeClr val="tx2"/>
              </a:solidFill>
            </a:endParaRPr>
          </a:p>
        </p:txBody>
      </p:sp>
      <p:sp>
        <p:nvSpPr>
          <p:cNvPr id="5" name="Rectangle 4"/>
          <p:cNvSpPr/>
          <p:nvPr/>
        </p:nvSpPr>
        <p:spPr>
          <a:xfrm>
            <a:off x="0" y="0"/>
            <a:ext cx="9144000" cy="1015663"/>
          </a:xfrm>
          <a:prstGeom prst="rect">
            <a:avLst/>
          </a:prstGeom>
          <a:solidFill>
            <a:schemeClr val="accent6">
              <a:lumMod val="75000"/>
            </a:schemeClr>
          </a:solidFill>
        </p:spPr>
        <p:txBody>
          <a:bodyPr wrap="square">
            <a:spAutoFit/>
          </a:bodyPr>
          <a:lstStyle/>
          <a:p>
            <a:pPr algn="r" rtl="0"/>
            <a:r>
              <a:rPr lang="en-US" sz="6000" b="1" kern="1200" dirty="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ea typeface="+mn-ea"/>
                <a:cs typeface="+mn-cs"/>
              </a:rPr>
              <a:t> </a:t>
            </a:r>
            <a:r>
              <a:rPr lang="en-US" sz="4800" b="1" kern="1200" dirty="0" smtClean="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ea typeface="+mn-ea"/>
                <a:cs typeface="+mn-cs"/>
              </a:rPr>
              <a:t>pedagogical principles</a:t>
            </a:r>
            <a:endParaRPr lang="en-US" sz="6000" b="1" kern="1200" dirty="0">
              <a:ln cap="rnd" cmpd="thickThin">
                <a:solidFill>
                  <a:prstClr val="black"/>
                </a:solidFill>
                <a:bevel/>
              </a:ln>
              <a:solidFill>
                <a:schemeClr val="bg1"/>
              </a:solidFill>
              <a:effectLst>
                <a:outerShdw blurRad="50800" dist="50800" dir="5400000" algn="ctr" rotWithShape="0">
                  <a:srgbClr val="000000">
                    <a:alpha val="83000"/>
                  </a:srgbClr>
                </a:outerShdw>
              </a:effectLst>
              <a:latin typeface="Calibri"/>
              <a:ea typeface="+mn-ea"/>
              <a:cs typeface="+mn-cs"/>
            </a:endParaRPr>
          </a:p>
        </p:txBody>
      </p:sp>
      <p:pic>
        <p:nvPicPr>
          <p:cNvPr id="2" name="Picture 3"/>
          <p:cNvPicPr>
            <a:picLocks noChangeAspect="1" noChangeArrowheads="1"/>
          </p:cNvPicPr>
          <p:nvPr/>
        </p:nvPicPr>
        <p:blipFill>
          <a:blip r:embed="rId3" cstate="print"/>
          <a:srcRect l="8000" t="31333" r="9000" b="40667"/>
          <a:stretch>
            <a:fillRect/>
          </a:stretch>
        </p:blipFill>
        <p:spPr bwMode="auto">
          <a:xfrm>
            <a:off x="579532" y="76200"/>
            <a:ext cx="2773268" cy="914400"/>
          </a:xfrm>
          <a:prstGeom prst="rect">
            <a:avLst/>
          </a:prstGeom>
          <a:ln>
            <a:noFill/>
          </a:ln>
          <a:effectLst>
            <a:reflection blurRad="12700" stA="30000" endPos="30000" dist="5000" dir="5400000" sy="-100000" algn="bl" rotWithShape="0"/>
          </a:effectLst>
          <a:scene3d>
            <a:camera prst="perspectiveContrastingLeftFacing" fov="0">
              <a:rot lat="0" lon="21000000" rev="0"/>
            </a:camera>
            <a:lightRig rig="threePt" dir="t">
              <a:rot lat="0" lon="0" rev="2700000"/>
            </a:lightRig>
          </a:scene3d>
          <a:sp3d>
            <a:bevelT w="63500" h="50800"/>
          </a:sp3d>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1015663"/>
          </a:xfrm>
          <a:prstGeom prst="rect">
            <a:avLst/>
          </a:prstGeom>
        </p:spPr>
        <p:txBody>
          <a:bodyPr wrap="square">
            <a:spAutoFit/>
          </a:bodyPr>
          <a:lstStyle/>
          <a:p>
            <a:pPr rtl="0"/>
            <a:r>
              <a:rPr lang="en-US" sz="6000" b="1" dirty="0" smtClean="0">
                <a:ln cap="rnd" cmpd="thickThin">
                  <a:solidFill>
                    <a:prstClr val="black"/>
                  </a:solidFill>
                  <a:bevel/>
                </a:ln>
                <a:solidFill>
                  <a:srgbClr val="F79646">
                    <a:lumMod val="75000"/>
                  </a:srgbClr>
                </a:solidFill>
                <a:effectLst>
                  <a:outerShdw blurRad="50800" dist="50800" dir="5400000" algn="ctr" rotWithShape="0">
                    <a:srgbClr val="000000">
                      <a:alpha val="83000"/>
                    </a:srgbClr>
                  </a:outerShdw>
                </a:effectLst>
                <a:latin typeface="Calibri"/>
              </a:rPr>
              <a:t>   </a:t>
            </a:r>
            <a:r>
              <a:rPr lang="en-US" sz="6000" b="1" kern="1200" dirty="0" smtClean="0">
                <a:ln cap="rnd" cmpd="thickThin">
                  <a:solidFill>
                    <a:prstClr val="black"/>
                  </a:solidFill>
                  <a:bevel/>
                </a:ln>
                <a:solidFill>
                  <a:srgbClr val="F79646">
                    <a:lumMod val="75000"/>
                  </a:srgbClr>
                </a:solidFill>
                <a:effectLst>
                  <a:outerShdw blurRad="50800" dist="50800" dir="5400000" algn="ctr" rotWithShape="0">
                    <a:srgbClr val="000000">
                      <a:alpha val="83000"/>
                    </a:srgbClr>
                  </a:outerShdw>
                </a:effectLst>
                <a:latin typeface="Calibri"/>
                <a:ea typeface="+mn-ea"/>
                <a:cs typeface="+mn-cs"/>
              </a:rPr>
              <a:t>Activities in this course</a:t>
            </a:r>
            <a:endParaRPr lang="en-US" sz="6000" b="1" kern="1200" dirty="0">
              <a:ln cap="rnd" cmpd="thickThin">
                <a:solidFill>
                  <a:prstClr val="black"/>
                </a:solidFill>
                <a:bevel/>
              </a:ln>
              <a:solidFill>
                <a:srgbClr val="F79646">
                  <a:lumMod val="75000"/>
                </a:srgbClr>
              </a:solidFill>
              <a:effectLst>
                <a:outerShdw blurRad="50800" dist="50800" dir="5400000" algn="ctr" rotWithShape="0">
                  <a:srgbClr val="000000">
                    <a:alpha val="83000"/>
                  </a:srgbClr>
                </a:outerShdw>
              </a:effectLst>
              <a:latin typeface="Calibri"/>
              <a:ea typeface="+mn-ea"/>
              <a:cs typeface="+mn-cs"/>
            </a:endParaRPr>
          </a:p>
        </p:txBody>
      </p:sp>
      <p:sp>
        <p:nvSpPr>
          <p:cNvPr id="6" name="Rectangle 1"/>
          <p:cNvSpPr>
            <a:spLocks noChangeArrowheads="1"/>
          </p:cNvSpPr>
          <p:nvPr/>
        </p:nvSpPr>
        <p:spPr bwMode="auto">
          <a:xfrm>
            <a:off x="228600" y="1146512"/>
            <a:ext cx="9144000" cy="249299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algn="just" rtl="0" eaLnBrk="0" fontAlgn="base" hangingPunct="0">
              <a:lnSpc>
                <a:spcPts val="6000"/>
              </a:lnSpc>
              <a:spcBef>
                <a:spcPct val="0"/>
              </a:spcBef>
              <a:spcAft>
                <a:spcPct val="0"/>
              </a:spcAft>
              <a:buClr>
                <a:srgbClr val="F79646"/>
              </a:buClr>
              <a:buSzPct val="100000"/>
              <a:buFont typeface="Wingdings" pitchFamily="2" charset="2"/>
              <a:buChar char="§"/>
            </a:pPr>
            <a:r>
              <a:rPr lang="en-US" sz="3600" b="1" kern="1200" dirty="0" smtClean="0">
                <a:solidFill>
                  <a:srgbClr val="EEECE1">
                    <a:lumMod val="10000"/>
                  </a:srgbClr>
                </a:solidFill>
                <a:effectLst>
                  <a:outerShdw blurRad="38100" dist="38100" dir="2700000" algn="tl">
                    <a:srgbClr val="000000">
                      <a:alpha val="43137"/>
                    </a:srgbClr>
                  </a:outerShdw>
                </a:effectLst>
                <a:latin typeface="Calibri" pitchFamily="34" charset="0"/>
                <a:ea typeface="Times New Roman" pitchFamily="18" charset="0"/>
                <a:cs typeface="Times New Roman" pitchFamily="18" charset="0"/>
              </a:rPr>
              <a:t> Social </a:t>
            </a:r>
            <a:r>
              <a:rPr lang="en-US" sz="3600" b="1" kern="1200" dirty="0">
                <a:solidFill>
                  <a:srgbClr val="EEECE1">
                    <a:lumMod val="10000"/>
                  </a:srgbClr>
                </a:solidFill>
                <a:effectLst>
                  <a:outerShdw blurRad="38100" dist="38100" dir="2700000" algn="tl">
                    <a:srgbClr val="000000">
                      <a:alpha val="43137"/>
                    </a:srgbClr>
                  </a:outerShdw>
                </a:effectLst>
                <a:latin typeface="Calibri" pitchFamily="34" charset="0"/>
                <a:ea typeface="Times New Roman" pitchFamily="18" charset="0"/>
                <a:cs typeface="Times New Roman" pitchFamily="18" charset="0"/>
              </a:rPr>
              <a:t>bookmarking</a:t>
            </a:r>
          </a:p>
          <a:p>
            <a:pPr algn="just" rtl="0" eaLnBrk="0" fontAlgn="base" hangingPunct="0">
              <a:lnSpc>
                <a:spcPts val="6000"/>
              </a:lnSpc>
              <a:spcBef>
                <a:spcPct val="0"/>
              </a:spcBef>
              <a:spcAft>
                <a:spcPct val="0"/>
              </a:spcAft>
              <a:buClr>
                <a:srgbClr val="F79646"/>
              </a:buClr>
              <a:buSzPct val="100000"/>
              <a:buFont typeface="Wingdings" pitchFamily="2" charset="2"/>
              <a:buChar char="§"/>
            </a:pPr>
            <a:r>
              <a:rPr lang="en-US" sz="3600" b="1" kern="1200" dirty="0" smtClean="0">
                <a:solidFill>
                  <a:srgbClr val="EEECE1">
                    <a:lumMod val="10000"/>
                  </a:srgbClr>
                </a:solidFill>
                <a:effectLst>
                  <a:outerShdw blurRad="38100" dist="38100" dir="2700000" algn="tl">
                    <a:srgbClr val="000000">
                      <a:alpha val="43137"/>
                    </a:srgbClr>
                  </a:outerShdw>
                </a:effectLst>
                <a:latin typeface="Calibri" pitchFamily="34" charset="0"/>
                <a:ea typeface="+mn-ea"/>
                <a:cs typeface="Times New Roman" pitchFamily="18" charset="0"/>
              </a:rPr>
              <a:t> Collaborative </a:t>
            </a:r>
            <a:r>
              <a:rPr lang="en-US" sz="3600" b="1" kern="1200" dirty="0">
                <a:solidFill>
                  <a:srgbClr val="EEECE1">
                    <a:lumMod val="10000"/>
                  </a:srgbClr>
                </a:solidFill>
                <a:effectLst>
                  <a:outerShdw blurRad="38100" dist="38100" dir="2700000" algn="tl">
                    <a:srgbClr val="000000">
                      <a:alpha val="43137"/>
                    </a:srgbClr>
                  </a:outerShdw>
                </a:effectLst>
                <a:latin typeface="Calibri" pitchFamily="34" charset="0"/>
                <a:ea typeface="+mn-ea"/>
                <a:cs typeface="Times New Roman" pitchFamily="18" charset="0"/>
              </a:rPr>
              <a:t>class lecture </a:t>
            </a:r>
            <a:r>
              <a:rPr lang="en-US" sz="3600" b="1" kern="1200" dirty="0" smtClean="0">
                <a:solidFill>
                  <a:srgbClr val="EEECE1">
                    <a:lumMod val="10000"/>
                  </a:srgbClr>
                </a:solidFill>
                <a:effectLst>
                  <a:outerShdw blurRad="38100" dist="38100" dir="2700000" algn="tl">
                    <a:srgbClr val="000000">
                      <a:alpha val="43137"/>
                    </a:srgbClr>
                  </a:outerShdw>
                </a:effectLst>
                <a:latin typeface="Calibri" pitchFamily="34" charset="0"/>
                <a:ea typeface="+mn-ea"/>
                <a:cs typeface="Times New Roman" pitchFamily="18" charset="0"/>
              </a:rPr>
              <a:t>notes (using wiki)</a:t>
            </a:r>
          </a:p>
          <a:p>
            <a:pPr algn="just" rtl="0" eaLnBrk="0" fontAlgn="base" hangingPunct="0">
              <a:lnSpc>
                <a:spcPts val="6000"/>
              </a:lnSpc>
              <a:spcBef>
                <a:spcPct val="0"/>
              </a:spcBef>
              <a:spcAft>
                <a:spcPct val="0"/>
              </a:spcAft>
              <a:buClr>
                <a:srgbClr val="F79646"/>
              </a:buClr>
              <a:buSzPct val="100000"/>
              <a:buFont typeface="Wingdings" pitchFamily="2" charset="2"/>
              <a:buChar char="§"/>
            </a:pPr>
            <a:r>
              <a:rPr lang="en-US" sz="3600" b="1" dirty="0" smtClean="0">
                <a:solidFill>
                  <a:srgbClr val="EEECE1">
                    <a:lumMod val="10000"/>
                  </a:srgbClr>
                </a:solidFill>
                <a:effectLst>
                  <a:outerShdw blurRad="38100" dist="38100" dir="2700000" algn="tl">
                    <a:srgbClr val="000000">
                      <a:alpha val="43137"/>
                    </a:srgbClr>
                  </a:outerShdw>
                </a:effectLst>
                <a:latin typeface="Calibri" pitchFamily="34" charset="0"/>
                <a:cs typeface="Times New Roman" pitchFamily="18" charset="0"/>
              </a:rPr>
              <a:t> Online discussion forums</a:t>
            </a:r>
          </a:p>
          <a:p>
            <a:pPr algn="just" rtl="0" eaLnBrk="0" fontAlgn="base" hangingPunct="0">
              <a:spcBef>
                <a:spcPct val="0"/>
              </a:spcBef>
              <a:spcAft>
                <a:spcPct val="0"/>
              </a:spcAft>
              <a:buClr>
                <a:srgbClr val="F79646"/>
              </a:buClr>
              <a:buSzPct val="100000"/>
            </a:pPr>
            <a:r>
              <a:rPr lang="en-US" sz="1200" b="1" dirty="0" smtClean="0">
                <a:solidFill>
                  <a:srgbClr val="EEECE1">
                    <a:lumMod val="10000"/>
                  </a:srgbClr>
                </a:solidFill>
                <a:effectLst>
                  <a:outerShdw blurRad="38100" dist="38100" dir="2700000" algn="tl">
                    <a:srgbClr val="000000">
                      <a:alpha val="43137"/>
                    </a:srgbClr>
                  </a:outerShdw>
                </a:effectLst>
                <a:latin typeface="Calibri" pitchFamily="34" charset="0"/>
                <a:cs typeface="Times New Roman" pitchFamily="18" charset="0"/>
              </a:rPr>
              <a:t> </a:t>
            </a:r>
          </a:p>
        </p:txBody>
      </p:sp>
      <p:sp>
        <p:nvSpPr>
          <p:cNvPr id="4" name="Rectangle 3"/>
          <p:cNvSpPr/>
          <p:nvPr/>
        </p:nvSpPr>
        <p:spPr>
          <a:xfrm>
            <a:off x="533400" y="4724400"/>
            <a:ext cx="7620000" cy="1754326"/>
          </a:xfrm>
          <a:prstGeom prst="rect">
            <a:avLst/>
          </a:prstGeom>
        </p:spPr>
        <p:txBody>
          <a:bodyPr wrap="square">
            <a:spAutoFit/>
          </a:bodyPr>
          <a:lstStyle/>
          <a:p>
            <a:r>
              <a:rPr lang="en-US" sz="7200" b="1" dirty="0" smtClean="0">
                <a:ln cap="rnd" cmpd="thickThin">
                  <a:solidFill>
                    <a:prstClr val="black"/>
                  </a:solidFill>
                  <a:bevel/>
                </a:ln>
                <a:solidFill>
                  <a:srgbClr val="F79646">
                    <a:lumMod val="75000"/>
                  </a:srgbClr>
                </a:solidFill>
                <a:effectLst>
                  <a:outerShdw blurRad="50800" dist="50800" dir="5400000" algn="ctr" rotWithShape="0">
                    <a:srgbClr val="000000">
                      <a:alpha val="83000"/>
                    </a:srgbClr>
                  </a:outerShdw>
                </a:effectLst>
                <a:latin typeface="Calibri"/>
              </a:rPr>
              <a:t>5%</a:t>
            </a:r>
            <a:r>
              <a:rPr lang="en-US" sz="3600" b="1" dirty="0" smtClean="0">
                <a:ln cap="rnd" cmpd="thickThin">
                  <a:solidFill>
                    <a:prstClr val="black"/>
                  </a:solidFill>
                  <a:bevel/>
                </a:ln>
                <a:solidFill>
                  <a:srgbClr val="F79646">
                    <a:lumMod val="75000"/>
                  </a:srgbClr>
                </a:solidFill>
                <a:effectLst>
                  <a:outerShdw blurRad="50800" dist="50800" dir="5400000" algn="ctr" rotWithShape="0">
                    <a:srgbClr val="000000">
                      <a:alpha val="83000"/>
                    </a:srgbClr>
                  </a:outerShdw>
                </a:effectLst>
                <a:latin typeface="Calibri"/>
              </a:rPr>
              <a:t> marks for quality participation</a:t>
            </a:r>
          </a:p>
          <a:p>
            <a:r>
              <a:rPr lang="en-US" sz="3600" b="1" dirty="0" smtClean="0">
                <a:ln cap="rnd" cmpd="thickThin">
                  <a:solidFill>
                    <a:prstClr val="black"/>
                  </a:solidFill>
                  <a:bevel/>
                </a:ln>
                <a:solidFill>
                  <a:srgbClr val="F79646">
                    <a:lumMod val="75000"/>
                  </a:srgbClr>
                </a:solidFill>
                <a:effectLst>
                  <a:outerShdw blurRad="50800" dist="50800" dir="5400000" algn="ctr" rotWithShape="0">
                    <a:srgbClr val="000000">
                      <a:alpha val="83000"/>
                    </a:srgbClr>
                  </a:outerShdw>
                </a:effectLst>
                <a:latin typeface="Calibri"/>
              </a:rPr>
              <a:t> in these activities</a:t>
            </a:r>
          </a:p>
        </p:txBody>
      </p:sp>
      <p:sp>
        <p:nvSpPr>
          <p:cNvPr id="7" name="Rectangle 6"/>
          <p:cNvSpPr/>
          <p:nvPr/>
        </p:nvSpPr>
        <p:spPr>
          <a:xfrm>
            <a:off x="228600" y="3600271"/>
            <a:ext cx="9144000" cy="1200329"/>
          </a:xfrm>
          <a:prstGeom prst="rect">
            <a:avLst/>
          </a:prstGeom>
        </p:spPr>
        <p:txBody>
          <a:bodyPr wrap="square">
            <a:spAutoFit/>
          </a:bodyPr>
          <a:lstStyle/>
          <a:p>
            <a:pPr marL="346075" lvl="0" eaLnBrk="0" fontAlgn="base" hangingPunct="0">
              <a:spcBef>
                <a:spcPct val="0"/>
              </a:spcBef>
              <a:spcAft>
                <a:spcPct val="0"/>
              </a:spcAft>
              <a:buClr>
                <a:srgbClr val="F79646"/>
              </a:buClr>
              <a:buSzPct val="100000"/>
            </a:pPr>
            <a:r>
              <a:rPr lang="en-US" sz="3600" b="1" dirty="0" smtClean="0">
                <a:solidFill>
                  <a:srgbClr val="1F497D"/>
                </a:solidFill>
                <a:effectLst>
                  <a:outerShdw blurRad="38100" dist="38100" dir="2700000" algn="tl">
                    <a:srgbClr val="000000">
                      <a:alpha val="43137"/>
                    </a:srgbClr>
                  </a:outerShdw>
                </a:effectLst>
                <a:latin typeface="Calibri" pitchFamily="34" charset="0"/>
                <a:cs typeface="Times New Roman" pitchFamily="18" charset="0"/>
              </a:rPr>
              <a:t>Emphasis on enhancing learning through</a:t>
            </a:r>
            <a:r>
              <a:rPr lang="en-US" sz="3600" b="1" dirty="0" smtClean="0">
                <a:solidFill>
                  <a:srgbClr val="C00000"/>
                </a:solidFill>
                <a:effectLst>
                  <a:outerShdw blurRad="38100" dist="38100" dir="2700000" algn="tl">
                    <a:srgbClr val="000000">
                      <a:alpha val="43137"/>
                    </a:srgbClr>
                  </a:outerShdw>
                </a:effectLst>
                <a:latin typeface="Calibri" pitchFamily="34" charset="0"/>
                <a:cs typeface="Times New Roman" pitchFamily="18" charset="0"/>
              </a:rPr>
              <a:t> collaboration </a:t>
            </a:r>
            <a:r>
              <a:rPr lang="en-US" sz="3600" b="1" dirty="0" smtClean="0">
                <a:solidFill>
                  <a:srgbClr val="1F497D"/>
                </a:solidFill>
                <a:effectLst>
                  <a:outerShdw blurRad="38100" dist="38100" dir="2700000" algn="tl">
                    <a:srgbClr val="000000">
                      <a:alpha val="43137"/>
                    </a:srgbClr>
                  </a:outerShdw>
                </a:effectLst>
                <a:latin typeface="Calibri" pitchFamily="34" charset="0"/>
                <a:cs typeface="Times New Roman" pitchFamily="18" charset="0"/>
              </a:rPr>
              <a:t>and </a:t>
            </a:r>
            <a:r>
              <a:rPr lang="en-US" sz="3600" b="1" dirty="0" smtClean="0">
                <a:solidFill>
                  <a:srgbClr val="C00000"/>
                </a:solidFill>
                <a:effectLst>
                  <a:outerShdw blurRad="38100" dist="38100" dir="2700000" algn="tl">
                    <a:srgbClr val="000000">
                      <a:alpha val="43137"/>
                    </a:srgbClr>
                  </a:outerShdw>
                </a:effectLst>
                <a:latin typeface="Calibri" pitchFamily="34" charset="0"/>
                <a:cs typeface="Times New Roman" pitchFamily="18" charset="0"/>
              </a:rPr>
              <a:t>sharing</a:t>
            </a:r>
            <a:endParaRPr lang="en-US" sz="3600" dirty="0">
              <a:solidFill>
                <a:prstClr val="white"/>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60000"/>
                <a:lumOff val="4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grpSp>
        <p:nvGrpSpPr>
          <p:cNvPr id="2" name="Group 5"/>
          <p:cNvGrpSpPr/>
          <p:nvPr/>
        </p:nvGrpSpPr>
        <p:grpSpPr>
          <a:xfrm>
            <a:off x="534240" y="108649"/>
            <a:ext cx="1714803" cy="2657325"/>
            <a:chOff x="534240" y="108649"/>
            <a:chExt cx="1714803" cy="2657325"/>
          </a:xfrm>
        </p:grpSpPr>
        <p:sp>
          <p:nvSpPr>
            <p:cNvPr id="7" name="Rectangle 6"/>
            <p:cNvSpPr/>
            <p:nvPr/>
          </p:nvSpPr>
          <p:spPr>
            <a:xfrm rot="19241039">
              <a:off x="871342" y="522720"/>
              <a:ext cx="707245" cy="1446550"/>
            </a:xfrm>
            <a:prstGeom prst="rect">
              <a:avLst/>
            </a:prstGeom>
          </p:spPr>
          <p:txBody>
            <a:bodyPr wrap="none">
              <a:spAutoFit/>
            </a:bodyPr>
            <a:lstStyle/>
            <a:p>
              <a:pPr algn="l" rtl="0"/>
              <a:r>
                <a:rPr lang="en-US" sz="8800" kern="1200" dirty="0">
                  <a:ln cap="rnd" cmpd="thickThin">
                    <a:solidFill>
                      <a:prstClr val="black"/>
                    </a:solidFill>
                    <a:bevel/>
                  </a:ln>
                  <a:solidFill>
                    <a:srgbClr val="EEECE1">
                      <a:lumMod val="25000"/>
                    </a:srgbClr>
                  </a:solidFill>
                  <a:latin typeface="Calibri"/>
                  <a:ea typeface="+mn-ea"/>
                  <a:cs typeface="+mn-cs"/>
                </a:rPr>
                <a:t>?</a:t>
              </a:r>
              <a:endParaRPr lang="en-US" sz="6600" kern="1200" dirty="0">
                <a:solidFill>
                  <a:srgbClr val="EEECE1">
                    <a:lumMod val="25000"/>
                  </a:srgbClr>
                </a:solidFill>
                <a:latin typeface="Calibri"/>
                <a:ea typeface="+mn-ea"/>
                <a:cs typeface="+mn-cs"/>
              </a:endParaRPr>
            </a:p>
          </p:txBody>
        </p:sp>
        <p:grpSp>
          <p:nvGrpSpPr>
            <p:cNvPr id="3" name="Group 9"/>
            <p:cNvGrpSpPr/>
            <p:nvPr/>
          </p:nvGrpSpPr>
          <p:grpSpPr>
            <a:xfrm>
              <a:off x="534240" y="108649"/>
              <a:ext cx="1714803" cy="2657325"/>
              <a:chOff x="534240" y="108649"/>
              <a:chExt cx="1714803" cy="2657325"/>
            </a:xfrm>
          </p:grpSpPr>
          <p:sp>
            <p:nvSpPr>
              <p:cNvPr id="9" name="Rectangle 8"/>
              <p:cNvSpPr/>
              <p:nvPr/>
            </p:nvSpPr>
            <p:spPr>
              <a:xfrm rot="20169128">
                <a:off x="1243640" y="108649"/>
                <a:ext cx="1005403" cy="2215991"/>
              </a:xfrm>
              <a:prstGeom prst="rect">
                <a:avLst/>
              </a:prstGeom>
            </p:spPr>
            <p:txBody>
              <a:bodyPr wrap="none">
                <a:spAutoFit/>
              </a:bodyPr>
              <a:lstStyle/>
              <a:p>
                <a:pPr algn="l" rtl="0"/>
                <a:r>
                  <a:rPr lang="en-US" sz="13800" kern="1200" dirty="0">
                    <a:ln cap="rnd" cmpd="thickThin">
                      <a:solidFill>
                        <a:prstClr val="black"/>
                      </a:solidFill>
                      <a:bevel/>
                    </a:ln>
                    <a:solidFill>
                      <a:srgbClr val="F79646">
                        <a:lumMod val="75000"/>
                      </a:srgbClr>
                    </a:solidFill>
                    <a:latin typeface="Calibri"/>
                    <a:ea typeface="+mn-ea"/>
                    <a:cs typeface="+mn-cs"/>
                  </a:rPr>
                  <a:t>?</a:t>
                </a:r>
                <a:endParaRPr lang="en-US" sz="8800" kern="1200" dirty="0">
                  <a:solidFill>
                    <a:srgbClr val="F79646">
                      <a:lumMod val="75000"/>
                    </a:srgbClr>
                  </a:solidFill>
                  <a:latin typeface="Calibri"/>
                  <a:ea typeface="+mn-ea"/>
                  <a:cs typeface="+mn-cs"/>
                </a:endParaRPr>
              </a:p>
            </p:txBody>
          </p:sp>
          <p:sp>
            <p:nvSpPr>
              <p:cNvPr id="10" name="Rectangle 9"/>
              <p:cNvSpPr/>
              <p:nvPr/>
            </p:nvSpPr>
            <p:spPr>
              <a:xfrm rot="19258157">
                <a:off x="534240" y="549983"/>
                <a:ext cx="1465152" cy="2215991"/>
              </a:xfrm>
              <a:prstGeom prst="rect">
                <a:avLst/>
              </a:prstGeom>
              <a:scene3d>
                <a:camera prst="orthographicFront">
                  <a:rot lat="0" lon="10200000" rev="600000"/>
                </a:camera>
                <a:lightRig rig="threePt" dir="t"/>
              </a:scene3d>
            </p:spPr>
            <p:txBody>
              <a:bodyPr wrap="square">
                <a:spAutoFit/>
              </a:bodyPr>
              <a:lstStyle/>
              <a:p>
                <a:pPr algn="l" rtl="0"/>
                <a:r>
                  <a:rPr lang="en-US" sz="13800" kern="1200" dirty="0">
                    <a:ln cap="rnd" cmpd="thickThin">
                      <a:solidFill>
                        <a:prstClr val="black"/>
                      </a:solidFill>
                      <a:bevel/>
                    </a:ln>
                    <a:solidFill>
                      <a:srgbClr val="1F497D">
                        <a:lumMod val="75000"/>
                      </a:srgbClr>
                    </a:solidFill>
                    <a:latin typeface="Calibri"/>
                    <a:ea typeface="+mn-ea"/>
                    <a:cs typeface="+mn-cs"/>
                  </a:rPr>
                  <a:t>?</a:t>
                </a:r>
                <a:endParaRPr lang="en-US" sz="8800" kern="1200" dirty="0">
                  <a:solidFill>
                    <a:srgbClr val="1F497D">
                      <a:lumMod val="75000"/>
                    </a:srgbClr>
                  </a:solidFill>
                  <a:latin typeface="Calibri"/>
                  <a:ea typeface="+mn-ea"/>
                  <a:cs typeface="+mn-cs"/>
                </a:endParaRPr>
              </a:p>
            </p:txBody>
          </p:sp>
        </p:grpSp>
      </p:grpSp>
      <p:sp>
        <p:nvSpPr>
          <p:cNvPr id="11" name="TextBox 10"/>
          <p:cNvSpPr txBox="1"/>
          <p:nvPr/>
        </p:nvSpPr>
        <p:spPr>
          <a:xfrm>
            <a:off x="1981200" y="1718608"/>
            <a:ext cx="5715000" cy="1938992"/>
          </a:xfrm>
          <a:prstGeom prst="rect">
            <a:avLst/>
          </a:prstGeom>
          <a:noFill/>
          <a:scene3d>
            <a:camera prst="orthographicFront">
              <a:rot lat="0" lon="0" rev="0"/>
            </a:camera>
            <a:lightRig rig="threePt" dir="t"/>
          </a:scene3d>
        </p:spPr>
        <p:txBody>
          <a:bodyPr wrap="square" rtlCol="0">
            <a:spAutoFit/>
            <a:scene3d>
              <a:camera prst="orthographicFront">
                <a:rot lat="0" lon="0" rev="1200000"/>
              </a:camera>
              <a:lightRig rig="threePt" dir="t"/>
            </a:scene3d>
          </a:bodyPr>
          <a:lstStyle/>
          <a:p>
            <a:pPr algn="ctr" rtl="0"/>
            <a:r>
              <a:rPr lang="en-US" sz="6000" b="1" kern="1200" dirty="0">
                <a:ln cap="rnd" cmpd="thickThin">
                  <a:solidFill>
                    <a:prstClr val="black"/>
                  </a:solidFill>
                  <a:bevel/>
                </a:ln>
                <a:solidFill>
                  <a:srgbClr val="C00000"/>
                </a:solidFill>
                <a:effectLst>
                  <a:outerShdw blurRad="38100" dist="38100" dir="2700000" algn="tl">
                    <a:srgbClr val="000000">
                      <a:alpha val="43137"/>
                    </a:srgbClr>
                  </a:outerShdw>
                </a:effectLst>
                <a:latin typeface="Calibri"/>
                <a:ea typeface="+mn-ea"/>
                <a:cs typeface="+mn-cs"/>
              </a:rPr>
              <a:t>Questions/ Confusions?</a:t>
            </a:r>
            <a:endParaRPr lang="en-US" sz="5400" b="1" kern="1200" dirty="0">
              <a:ln cap="rnd" cmpd="thickThin">
                <a:solidFill>
                  <a:prstClr val="black"/>
                </a:solidFill>
                <a:bevel/>
              </a:ln>
              <a:solidFill>
                <a:srgbClr val="C00000"/>
              </a:solidFill>
              <a:effectLst>
                <a:outerShdw blurRad="38100" dist="38100" dir="2700000" algn="tl">
                  <a:srgbClr val="000000">
                    <a:alpha val="43137"/>
                  </a:srgbClr>
                </a:outerShdw>
              </a:effectLst>
              <a:latin typeface="Calibri"/>
              <a:ea typeface="+mn-ea"/>
              <a:cs typeface="+mn-cs"/>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0" y="0"/>
            <a:ext cx="9144000" cy="769441"/>
          </a:xfrm>
          <a:prstGeom prst="rect">
            <a:avLst/>
          </a:prstGeom>
          <a:solidFill>
            <a:schemeClr val="accent6">
              <a:lumMod val="75000"/>
            </a:schemeClr>
          </a:solidFill>
        </p:spPr>
        <p:txBody>
          <a:bodyPr wrap="square" rtlCol="0">
            <a:spAutoFit/>
          </a:bodyPr>
          <a:lstStyle/>
          <a:p>
            <a:pPr algn="ctr" rtl="0"/>
            <a:r>
              <a:rPr lang="en-US" sz="4400" b="1" dirty="0" smtClean="0">
                <a:latin typeface="+mj-lt"/>
                <a:cs typeface="Tahoma" pitchFamily="34" charset="0"/>
              </a:rPr>
              <a:t>Everyday network based applications</a:t>
            </a:r>
            <a:endParaRPr lang="th-TH" sz="3600" b="1" kern="1200" dirty="0">
              <a:latin typeface="+mj-lt"/>
              <a:cs typeface="Tahoma" pitchFamily="34" charset="0"/>
            </a:endParaRPr>
          </a:p>
        </p:txBody>
      </p:sp>
      <p:grpSp>
        <p:nvGrpSpPr>
          <p:cNvPr id="19" name="Group 18"/>
          <p:cNvGrpSpPr/>
          <p:nvPr/>
        </p:nvGrpSpPr>
        <p:grpSpPr>
          <a:xfrm>
            <a:off x="5791200" y="1066800"/>
            <a:ext cx="3048000" cy="5562600"/>
            <a:chOff x="6248400" y="1524000"/>
            <a:chExt cx="2895600" cy="5181600"/>
          </a:xfrm>
        </p:grpSpPr>
        <p:pic>
          <p:nvPicPr>
            <p:cNvPr id="1030" name="Picture 6"/>
            <p:cNvPicPr>
              <a:picLocks noChangeAspect="1" noChangeArrowheads="1"/>
            </p:cNvPicPr>
            <p:nvPr/>
          </p:nvPicPr>
          <p:blipFill>
            <a:blip r:embed="rId3"/>
            <a:srcRect r="5724"/>
            <a:stretch>
              <a:fillRect/>
            </a:stretch>
          </p:blipFill>
          <p:spPr bwMode="auto">
            <a:xfrm>
              <a:off x="7888942" y="3876676"/>
              <a:ext cx="1255058" cy="2828924"/>
            </a:xfrm>
            <a:prstGeom prst="rect">
              <a:avLst/>
            </a:prstGeom>
            <a:noFill/>
            <a:ln w="9525">
              <a:noFill/>
              <a:miter lim="800000"/>
              <a:headEnd/>
              <a:tailEnd/>
            </a:ln>
            <a:effectLst/>
          </p:spPr>
        </p:pic>
        <p:grpSp>
          <p:nvGrpSpPr>
            <p:cNvPr id="16" name="Group 15"/>
            <p:cNvGrpSpPr/>
            <p:nvPr/>
          </p:nvGrpSpPr>
          <p:grpSpPr>
            <a:xfrm>
              <a:off x="6248400" y="1524000"/>
              <a:ext cx="2209800" cy="2133600"/>
              <a:chOff x="5105400" y="2286000"/>
              <a:chExt cx="3371850" cy="3200400"/>
            </a:xfrm>
          </p:grpSpPr>
          <p:pic>
            <p:nvPicPr>
              <p:cNvPr id="1027" name="Picture 3"/>
              <p:cNvPicPr>
                <a:picLocks noChangeAspect="1" noChangeArrowheads="1"/>
              </p:cNvPicPr>
              <p:nvPr/>
            </p:nvPicPr>
            <p:blipFill>
              <a:blip r:embed="rId4"/>
              <a:srcRect t="21868" r="13516" b="34396"/>
              <a:stretch>
                <a:fillRect/>
              </a:stretch>
            </p:blipFill>
            <p:spPr bwMode="auto">
              <a:xfrm>
                <a:off x="5105400" y="2286000"/>
                <a:ext cx="2552700" cy="914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l="7500" t="21765" r="10000" b="21765"/>
              <a:stretch>
                <a:fillRect/>
              </a:stretch>
            </p:blipFill>
            <p:spPr bwMode="auto">
              <a:xfrm>
                <a:off x="5257800" y="3429000"/>
                <a:ext cx="1066800" cy="775855"/>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5257800" y="4654963"/>
                <a:ext cx="2209800" cy="831437"/>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cstate="print"/>
              <a:srcRect/>
              <a:stretch>
                <a:fillRect/>
              </a:stretch>
            </p:blipFill>
            <p:spPr bwMode="auto">
              <a:xfrm>
                <a:off x="6477000" y="3429000"/>
                <a:ext cx="857250" cy="8001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8"/>
              <a:srcRect/>
              <a:stretch>
                <a:fillRect/>
              </a:stretch>
            </p:blipFill>
            <p:spPr bwMode="auto">
              <a:xfrm>
                <a:off x="7315200" y="3276600"/>
                <a:ext cx="1162050" cy="1162050"/>
              </a:xfrm>
              <a:prstGeom prst="rect">
                <a:avLst/>
              </a:prstGeom>
              <a:noFill/>
              <a:ln w="9525">
                <a:noFill/>
                <a:miter lim="800000"/>
                <a:headEnd/>
                <a:tailEnd/>
              </a:ln>
              <a:effectLst/>
            </p:spPr>
          </p:pic>
        </p:grpSp>
        <p:grpSp>
          <p:nvGrpSpPr>
            <p:cNvPr id="17" name="Group 16"/>
            <p:cNvGrpSpPr/>
            <p:nvPr/>
          </p:nvGrpSpPr>
          <p:grpSpPr>
            <a:xfrm>
              <a:off x="6436766" y="4038600"/>
              <a:ext cx="1335634" cy="2438400"/>
              <a:chOff x="920198" y="2427514"/>
              <a:chExt cx="1814719" cy="3135086"/>
            </a:xfrm>
          </p:grpSpPr>
          <p:pic>
            <p:nvPicPr>
              <p:cNvPr id="9" name="Picture 8" descr="wifi logo.gif"/>
              <p:cNvPicPr>
                <a:picLocks noChangeAspect="1"/>
              </p:cNvPicPr>
              <p:nvPr/>
            </p:nvPicPr>
            <p:blipFill>
              <a:blip r:embed="rId9">
                <a:clrChange>
                  <a:clrFrom>
                    <a:srgbClr val="FFFFFF"/>
                  </a:clrFrom>
                  <a:clrTo>
                    <a:srgbClr val="FFFFFF">
                      <a:alpha val="0"/>
                    </a:srgbClr>
                  </a:clrTo>
                </a:clrChange>
              </a:blip>
              <a:stretch>
                <a:fillRect/>
              </a:stretch>
            </p:blipFill>
            <p:spPr>
              <a:xfrm>
                <a:off x="1143000" y="5029200"/>
                <a:ext cx="1183017" cy="533400"/>
              </a:xfrm>
              <a:prstGeom prst="rect">
                <a:avLst/>
              </a:prstGeom>
            </p:spPr>
          </p:pic>
          <p:pic>
            <p:nvPicPr>
              <p:cNvPr id="10" name="Picture 9" descr="bluetooth-logo.jpg"/>
              <p:cNvPicPr>
                <a:picLocks noChangeAspect="1"/>
              </p:cNvPicPr>
              <p:nvPr/>
            </p:nvPicPr>
            <p:blipFill>
              <a:blip r:embed="rId10" cstate="print">
                <a:clrChange>
                  <a:clrFrom>
                    <a:srgbClr val="FFFFFF"/>
                  </a:clrFrom>
                  <a:clrTo>
                    <a:srgbClr val="FFFFFF">
                      <a:alpha val="0"/>
                    </a:srgbClr>
                  </a:clrTo>
                </a:clrChange>
              </a:blip>
              <a:stretch>
                <a:fillRect/>
              </a:stretch>
            </p:blipFill>
            <p:spPr>
              <a:xfrm>
                <a:off x="920198" y="4508279"/>
                <a:ext cx="1607654" cy="394767"/>
              </a:xfrm>
              <a:prstGeom prst="rect">
                <a:avLst/>
              </a:prstGeom>
            </p:spPr>
          </p:pic>
          <p:pic>
            <p:nvPicPr>
              <p:cNvPr id="13" name="Picture 4"/>
              <p:cNvPicPr>
                <a:picLocks noChangeArrowheads="1"/>
              </p:cNvPicPr>
              <p:nvPr/>
            </p:nvPicPr>
            <p:blipFill>
              <a:blip r:embed="rId11"/>
              <a:srcRect/>
              <a:stretch>
                <a:fillRect/>
              </a:stretch>
            </p:blipFill>
            <p:spPr bwMode="auto">
              <a:xfrm>
                <a:off x="974864" y="3428999"/>
                <a:ext cx="769188" cy="730526"/>
              </a:xfrm>
              <a:prstGeom prst="rect">
                <a:avLst/>
              </a:prstGeom>
              <a:noFill/>
              <a:ln w="9525">
                <a:noFill/>
                <a:miter lim="800000"/>
                <a:headEnd/>
                <a:tailEnd/>
              </a:ln>
              <a:effectLst/>
            </p:spPr>
          </p:pic>
          <p:pic>
            <p:nvPicPr>
              <p:cNvPr id="14" name="Picture 16"/>
              <p:cNvPicPr>
                <a:picLocks noChangeArrowheads="1"/>
              </p:cNvPicPr>
              <p:nvPr/>
            </p:nvPicPr>
            <p:blipFill>
              <a:blip r:embed="rId12"/>
              <a:srcRect/>
              <a:stretch>
                <a:fillRect/>
              </a:stretch>
            </p:blipFill>
            <p:spPr bwMode="auto">
              <a:xfrm>
                <a:off x="2005791" y="3124200"/>
                <a:ext cx="729126" cy="1254504"/>
              </a:xfrm>
              <a:prstGeom prst="rect">
                <a:avLst/>
              </a:prstGeom>
              <a:noFill/>
              <a:ln w="9525">
                <a:noFill/>
                <a:miter lim="800000"/>
                <a:headEnd/>
                <a:tailEnd/>
              </a:ln>
              <a:effectLst/>
            </p:spPr>
          </p:pic>
          <p:pic>
            <p:nvPicPr>
              <p:cNvPr id="1026" name="Picture 2"/>
              <p:cNvPicPr>
                <a:picLocks noChangeAspect="1" noChangeArrowheads="1"/>
              </p:cNvPicPr>
              <p:nvPr/>
            </p:nvPicPr>
            <p:blipFill>
              <a:blip r:embed="rId13" cstate="print"/>
              <a:srcRect t="26000" b="28000"/>
              <a:stretch>
                <a:fillRect/>
              </a:stretch>
            </p:blipFill>
            <p:spPr bwMode="auto">
              <a:xfrm>
                <a:off x="974864" y="2427514"/>
                <a:ext cx="1656522" cy="762000"/>
              </a:xfrm>
              <a:prstGeom prst="rect">
                <a:avLst/>
              </a:prstGeom>
              <a:noFill/>
              <a:ln w="9525">
                <a:noFill/>
                <a:miter lim="800000"/>
                <a:headEnd/>
                <a:tailEnd/>
              </a:ln>
              <a:effectLst/>
            </p:spPr>
          </p:pic>
        </p:grpSp>
      </p:grpSp>
      <p:sp>
        <p:nvSpPr>
          <p:cNvPr id="18" name="Rectangle 17"/>
          <p:cNvSpPr/>
          <p:nvPr/>
        </p:nvSpPr>
        <p:spPr>
          <a:xfrm>
            <a:off x="152399" y="1066800"/>
            <a:ext cx="5638801" cy="5239896"/>
          </a:xfrm>
          <a:prstGeom prst="rect">
            <a:avLst/>
          </a:prstGeom>
          <a:effectLst>
            <a:glow rad="63500">
              <a:schemeClr val="accent2">
                <a:satMod val="175000"/>
                <a:alpha val="40000"/>
              </a:schemeClr>
            </a:glow>
          </a:effectLst>
        </p:spPr>
        <p:txBody>
          <a:bodyPr wrap="square">
            <a:spAutoFit/>
          </a:bodyPr>
          <a:lstStyle/>
          <a:p>
            <a:pPr marL="0" lvl="1">
              <a:lnSpc>
                <a:spcPts val="4500"/>
              </a:lnSpc>
              <a:buClr>
                <a:schemeClr val="accent6">
                  <a:lumMod val="75000"/>
                </a:schemeClr>
              </a:buClr>
            </a:pPr>
            <a:r>
              <a:rPr lang="en-US" sz="3200" b="1" dirty="0" smtClean="0">
                <a:ln w="0" cap="rnd" cmpd="thickThin">
                  <a:solidFill>
                    <a:prstClr val="black"/>
                  </a:solidFill>
                  <a:bevel/>
                </a:ln>
                <a:solidFill>
                  <a:schemeClr val="tx2"/>
                </a:solidFill>
                <a:latin typeface="Arial" pitchFamily="34" charset="0"/>
                <a:cs typeface="Arial" pitchFamily="34" charset="0"/>
              </a:rPr>
              <a:t>Internet is pervasive</a:t>
            </a:r>
          </a:p>
          <a:p>
            <a:pPr marL="0" lvl="1">
              <a:buClr>
                <a:schemeClr val="accent6">
                  <a:lumMod val="75000"/>
                </a:schemeClr>
              </a:buClr>
            </a:pPr>
            <a:endParaRPr lang="en-US" sz="1200" b="1" dirty="0" smtClean="0">
              <a:ln w="0" cap="rnd" cmpd="thickThin">
                <a:solidFill>
                  <a:prstClr val="black"/>
                </a:solidFill>
                <a:bevel/>
              </a:ln>
              <a:solidFill>
                <a:schemeClr val="tx2"/>
              </a:solidFill>
              <a:latin typeface="Arial" pitchFamily="34" charset="0"/>
              <a:cs typeface="Arial" pitchFamily="34" charset="0"/>
            </a:endParaRPr>
          </a:p>
          <a:p>
            <a:pPr marL="0" lvl="1">
              <a:lnSpc>
                <a:spcPts val="4500"/>
              </a:lnSpc>
              <a:buClr>
                <a:schemeClr val="accent6">
                  <a:lumMod val="75000"/>
                </a:schemeClr>
              </a:buClr>
            </a:pPr>
            <a:r>
              <a:rPr lang="en-US" sz="3200" b="1" dirty="0" smtClean="0">
                <a:ln w="0" cap="rnd" cmpd="thickThin">
                  <a:solidFill>
                    <a:prstClr val="black"/>
                  </a:solidFill>
                  <a:bevel/>
                </a:ln>
                <a:solidFill>
                  <a:schemeClr val="accent6">
                    <a:lumMod val="75000"/>
                  </a:schemeClr>
                </a:solidFill>
                <a:latin typeface="Arial" pitchFamily="34" charset="0"/>
                <a:cs typeface="Arial" pitchFamily="34" charset="0"/>
              </a:rPr>
              <a:t>World Wide Web </a:t>
            </a:r>
            <a:r>
              <a:rPr lang="en-US" sz="3200" b="1" dirty="0" smtClean="0">
                <a:ln w="0" cap="rnd" cmpd="thickThin">
                  <a:solidFill>
                    <a:prstClr val="black"/>
                  </a:solidFill>
                  <a:bevel/>
                </a:ln>
                <a:solidFill>
                  <a:schemeClr val="tx2"/>
                </a:solidFill>
                <a:latin typeface="Arial" pitchFamily="34" charset="0"/>
                <a:cs typeface="Arial" pitchFamily="34" charset="0"/>
              </a:rPr>
              <a:t>– a framework that runs on top of the Internet</a:t>
            </a:r>
          </a:p>
          <a:p>
            <a:pPr marL="0" lvl="1">
              <a:buClr>
                <a:schemeClr val="accent6">
                  <a:lumMod val="75000"/>
                </a:schemeClr>
              </a:buClr>
            </a:pPr>
            <a:endParaRPr lang="en-US" sz="1200" b="1" dirty="0" smtClean="0">
              <a:ln w="0" cap="rnd" cmpd="thickThin">
                <a:solidFill>
                  <a:prstClr val="black"/>
                </a:solidFill>
                <a:bevel/>
              </a:ln>
              <a:solidFill>
                <a:schemeClr val="tx2"/>
              </a:solidFill>
              <a:latin typeface="Arial" pitchFamily="34" charset="0"/>
              <a:cs typeface="Arial" pitchFamily="34" charset="0"/>
            </a:endParaRPr>
          </a:p>
          <a:p>
            <a:pPr marL="0" lvl="1">
              <a:buClr>
                <a:schemeClr val="accent6">
                  <a:lumMod val="75000"/>
                </a:schemeClr>
              </a:buClr>
            </a:pPr>
            <a:endParaRPr lang="en-US" sz="1200" b="1" dirty="0" smtClean="0">
              <a:ln w="0" cap="rnd" cmpd="thickThin">
                <a:solidFill>
                  <a:prstClr val="black"/>
                </a:solidFill>
                <a:bevel/>
              </a:ln>
              <a:solidFill>
                <a:schemeClr val="tx2"/>
              </a:solidFill>
              <a:latin typeface="Arial" pitchFamily="34" charset="0"/>
              <a:cs typeface="Arial" pitchFamily="34" charset="0"/>
            </a:endParaRPr>
          </a:p>
          <a:p>
            <a:pPr marL="0" lvl="1">
              <a:lnSpc>
                <a:spcPts val="4500"/>
              </a:lnSpc>
              <a:buClr>
                <a:schemeClr val="accent6">
                  <a:lumMod val="75000"/>
                </a:schemeClr>
              </a:buClr>
            </a:pPr>
            <a:r>
              <a:rPr lang="en-US" sz="3200" b="1" dirty="0" smtClean="0">
                <a:ln w="0" cap="rnd" cmpd="thickThin">
                  <a:solidFill>
                    <a:prstClr val="black"/>
                  </a:solidFill>
                  <a:bevel/>
                </a:ln>
                <a:solidFill>
                  <a:srgbClr val="C00000"/>
                </a:solidFill>
                <a:latin typeface="Arial" pitchFamily="34" charset="0"/>
                <a:cs typeface="Arial" pitchFamily="34" charset="0"/>
              </a:rPr>
              <a:t>Business</a:t>
            </a:r>
            <a:endParaRPr lang="en-US" sz="3200" b="1" dirty="0" smtClean="0">
              <a:ln w="0" cap="rnd" cmpd="thickThin">
                <a:solidFill>
                  <a:prstClr val="black"/>
                </a:solidFill>
                <a:bevel/>
              </a:ln>
              <a:solidFill>
                <a:schemeClr val="tx2"/>
              </a:solidFill>
              <a:latin typeface="Arial" pitchFamily="34" charset="0"/>
              <a:cs typeface="Arial" pitchFamily="34" charset="0"/>
            </a:endParaRPr>
          </a:p>
          <a:p>
            <a:pPr marL="0" lvl="1">
              <a:buClr>
                <a:schemeClr val="accent6">
                  <a:lumMod val="75000"/>
                </a:schemeClr>
              </a:buClr>
            </a:pPr>
            <a:endParaRPr lang="en-US" sz="1200" b="1" dirty="0" smtClean="0">
              <a:ln w="0" cap="rnd" cmpd="thickThin">
                <a:solidFill>
                  <a:prstClr val="black"/>
                </a:solidFill>
                <a:bevel/>
              </a:ln>
              <a:solidFill>
                <a:schemeClr val="tx2"/>
              </a:solidFill>
              <a:latin typeface="Arial" pitchFamily="34" charset="0"/>
              <a:cs typeface="Arial" pitchFamily="34" charset="0"/>
            </a:endParaRPr>
          </a:p>
          <a:p>
            <a:pPr marL="0" lvl="1">
              <a:lnSpc>
                <a:spcPts val="4500"/>
              </a:lnSpc>
              <a:buClr>
                <a:schemeClr val="accent6">
                  <a:lumMod val="75000"/>
                </a:schemeClr>
              </a:buClr>
            </a:pPr>
            <a:r>
              <a:rPr lang="en-US" sz="3200" b="1" dirty="0" smtClean="0">
                <a:ln w="0" cap="rnd" cmpd="thickThin">
                  <a:solidFill>
                    <a:prstClr val="black"/>
                  </a:solidFill>
                  <a:bevel/>
                </a:ln>
                <a:solidFill>
                  <a:schemeClr val="accent6">
                    <a:lumMod val="75000"/>
                  </a:schemeClr>
                </a:solidFill>
                <a:latin typeface="Arial" pitchFamily="34" charset="0"/>
                <a:cs typeface="Arial" pitchFamily="34" charset="0"/>
              </a:rPr>
              <a:t>Information</a:t>
            </a:r>
          </a:p>
          <a:p>
            <a:pPr marL="0" lvl="1">
              <a:buClr>
                <a:schemeClr val="accent6">
                  <a:lumMod val="75000"/>
                </a:schemeClr>
              </a:buClr>
            </a:pPr>
            <a:endParaRPr lang="en-US" sz="1200" b="1" dirty="0" smtClean="0">
              <a:ln w="0" cap="rnd" cmpd="thickThin">
                <a:solidFill>
                  <a:prstClr val="black"/>
                </a:solidFill>
                <a:bevel/>
              </a:ln>
              <a:solidFill>
                <a:schemeClr val="accent6">
                  <a:lumMod val="75000"/>
                </a:schemeClr>
              </a:solidFill>
              <a:latin typeface="Arial" pitchFamily="34" charset="0"/>
              <a:cs typeface="Arial" pitchFamily="34" charset="0"/>
            </a:endParaRPr>
          </a:p>
          <a:p>
            <a:pPr marL="0" lvl="1">
              <a:lnSpc>
                <a:spcPts val="4500"/>
              </a:lnSpc>
              <a:buClr>
                <a:schemeClr val="accent6">
                  <a:lumMod val="75000"/>
                </a:schemeClr>
              </a:buClr>
            </a:pPr>
            <a:r>
              <a:rPr lang="en-US" sz="3200" b="1" dirty="0" smtClean="0">
                <a:ln w="0" cap="rnd" cmpd="thickThin">
                  <a:solidFill>
                    <a:prstClr val="black"/>
                  </a:solidFill>
                  <a:bevel/>
                </a:ln>
                <a:solidFill>
                  <a:schemeClr val="accent6">
                    <a:lumMod val="50000"/>
                  </a:schemeClr>
                </a:solidFill>
                <a:latin typeface="Arial" pitchFamily="34" charset="0"/>
                <a:cs typeface="Arial" pitchFamily="34" charset="0"/>
              </a:rPr>
              <a:t>Education</a:t>
            </a:r>
            <a:r>
              <a:rPr lang="en-US" sz="3200" b="1" dirty="0" smtClean="0">
                <a:ln w="0" cap="rnd" cmpd="thickThin">
                  <a:solidFill>
                    <a:prstClr val="black"/>
                  </a:solidFill>
                  <a:bevel/>
                </a:ln>
                <a:solidFill>
                  <a:schemeClr val="tx2"/>
                </a:solidFill>
                <a:latin typeface="Arial" pitchFamily="34" charset="0"/>
                <a:cs typeface="Arial" pitchFamily="34" charset="0"/>
              </a:rPr>
              <a:t> </a:t>
            </a:r>
          </a:p>
          <a:p>
            <a:pPr marL="0" lvl="1">
              <a:buClr>
                <a:schemeClr val="accent6">
                  <a:lumMod val="75000"/>
                </a:schemeClr>
              </a:buClr>
            </a:pPr>
            <a:endParaRPr lang="en-US" sz="1200" b="1" dirty="0" smtClean="0">
              <a:ln w="0" cap="rnd" cmpd="thickThin">
                <a:solidFill>
                  <a:prstClr val="black"/>
                </a:solidFill>
                <a:bevel/>
              </a:ln>
              <a:solidFill>
                <a:schemeClr val="tx2"/>
              </a:solidFill>
              <a:latin typeface="Arial" pitchFamily="34" charset="0"/>
              <a:cs typeface="Arial" pitchFamily="34" charset="0"/>
            </a:endParaRPr>
          </a:p>
        </p:txBody>
      </p:sp>
      <p:pic>
        <p:nvPicPr>
          <p:cNvPr id="2" name="Picture 2"/>
          <p:cNvPicPr>
            <a:picLocks noChangeAspect="1" noChangeArrowheads="1"/>
          </p:cNvPicPr>
          <p:nvPr/>
        </p:nvPicPr>
        <p:blipFill>
          <a:blip r:embed="rId14" cstate="print"/>
          <a:srcRect/>
          <a:stretch>
            <a:fillRect/>
          </a:stretch>
        </p:blipFill>
        <p:spPr bwMode="auto">
          <a:xfrm>
            <a:off x="2667001" y="4735204"/>
            <a:ext cx="764095" cy="674996"/>
          </a:xfrm>
          <a:prstGeom prst="rect">
            <a:avLst/>
          </a:prstGeom>
          <a:noFill/>
          <a:ln w="9525">
            <a:noFill/>
            <a:miter lim="800000"/>
            <a:headEnd/>
            <a:tailEnd/>
          </a:ln>
          <a:effectLst/>
        </p:spPr>
      </p:pic>
      <p:pic>
        <p:nvPicPr>
          <p:cNvPr id="3" name="Picture 3"/>
          <p:cNvPicPr>
            <a:picLocks noChangeAspect="1" noChangeArrowheads="1"/>
          </p:cNvPicPr>
          <p:nvPr/>
        </p:nvPicPr>
        <p:blipFill>
          <a:blip r:embed="rId15"/>
          <a:srcRect/>
          <a:stretch>
            <a:fillRect/>
          </a:stretch>
        </p:blipFill>
        <p:spPr bwMode="auto">
          <a:xfrm>
            <a:off x="2438400" y="5548312"/>
            <a:ext cx="1581152" cy="395288"/>
          </a:xfrm>
          <a:prstGeom prst="rect">
            <a:avLst/>
          </a:prstGeom>
          <a:noFill/>
          <a:ln w="9525">
            <a:noFill/>
            <a:miter lim="800000"/>
            <a:headEnd/>
            <a:tailEnd/>
          </a:ln>
          <a:effectLst/>
        </p:spPr>
      </p:pic>
      <p:pic>
        <p:nvPicPr>
          <p:cNvPr id="4" name="Picture 4"/>
          <p:cNvPicPr>
            <a:picLocks noChangeAspect="1" noChangeArrowheads="1"/>
          </p:cNvPicPr>
          <p:nvPr/>
        </p:nvPicPr>
        <p:blipFill>
          <a:blip r:embed="rId16"/>
          <a:srcRect t="31457" b="26159"/>
          <a:stretch>
            <a:fillRect/>
          </a:stretch>
        </p:blipFill>
        <p:spPr bwMode="auto">
          <a:xfrm>
            <a:off x="2295525" y="3918497"/>
            <a:ext cx="1362075" cy="57730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rotWithShape="1">
          <a:gsLst>
            <a:gs pos="72000">
              <a:schemeClr val="tx2"/>
            </a:gs>
            <a:gs pos="25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4" name="Rectangle 3"/>
          <p:cNvSpPr/>
          <p:nvPr/>
        </p:nvSpPr>
        <p:spPr>
          <a:xfrm>
            <a:off x="609600" y="1905000"/>
            <a:ext cx="8153400" cy="2308324"/>
          </a:xfrm>
          <a:prstGeom prst="rect">
            <a:avLst/>
          </a:prstGeom>
          <a:noFill/>
          <a:ln>
            <a:noFill/>
          </a:ln>
        </p:spPr>
        <p:txBody>
          <a:bodyPr wrap="square">
            <a:spAutoFit/>
          </a:bodyPr>
          <a:lstStyle/>
          <a:p>
            <a:pPr algn="ctr" rtl="0"/>
            <a:r>
              <a:rPr lang="en-US" sz="7200" b="1" kern="1200" dirty="0" smtClean="0">
                <a:ln cap="rnd" cmpd="thickThin">
                  <a:noFill/>
                  <a:bevel/>
                </a:ln>
                <a:solidFill>
                  <a:schemeClr val="bg1"/>
                </a:solidFill>
                <a:latin typeface="Calibri"/>
                <a:ea typeface="+mn-ea"/>
                <a:cs typeface="+mn-cs"/>
              </a:rPr>
              <a:t>Why study</a:t>
            </a:r>
            <a:r>
              <a:rPr lang="en-US" sz="7200" b="1" kern="1200" dirty="0" smtClean="0">
                <a:ln cap="rnd" cmpd="thickThin">
                  <a:noFill/>
                  <a:bevel/>
                </a:ln>
                <a:solidFill>
                  <a:schemeClr val="bg1"/>
                </a:solidFill>
                <a:effectLst>
                  <a:outerShdw blurRad="50800" dist="50800" dir="5400000" algn="ctr" rotWithShape="0">
                    <a:srgbClr val="000000">
                      <a:alpha val="83000"/>
                    </a:srgbClr>
                  </a:outerShdw>
                </a:effectLst>
                <a:latin typeface="Calibri"/>
                <a:ea typeface="+mn-ea"/>
                <a:cs typeface="+mn-cs"/>
              </a:rPr>
              <a:t> </a:t>
            </a:r>
          </a:p>
          <a:p>
            <a:pPr algn="ctr" rtl="0"/>
            <a:r>
              <a:rPr lang="en-US" sz="7200" b="1" kern="1200"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a typeface="+mn-ea"/>
                <a:cs typeface="+mn-cs"/>
              </a:rPr>
              <a:t>Computer Networks</a:t>
            </a:r>
            <a:endParaRPr lang="en-US" sz="4000" b="1" kern="1200" dirty="0">
              <a:ln cap="rnd" cmpd="thickThin">
                <a:solidFill>
                  <a:prstClr val="black"/>
                </a:solidFill>
                <a:bevel/>
              </a:ln>
              <a:solidFill>
                <a:prstClr val="white"/>
              </a:solidFill>
              <a:effectLst>
                <a:outerShdw blurRad="50800" dist="50800" dir="5400000" algn="ctr" rotWithShape="0">
                  <a:srgbClr val="000000">
                    <a:alpha val="83000"/>
                  </a:srgbClr>
                </a:outerShdw>
              </a:effectLst>
              <a:latin typeface="Calibri"/>
              <a:ea typeface="+mn-ea"/>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8600" y="76200"/>
            <a:ext cx="1676400" cy="1828800"/>
          </a:xfrm>
          <a:prstGeom prst="ellipse">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en-US" sz="7200" b="1" kern="1200" dirty="0">
                <a:solidFill>
                  <a:prstClr val="white"/>
                </a:solidFill>
                <a:effectLst>
                  <a:outerShdw blurRad="38100" dist="38100" dir="2700000" algn="tl">
                    <a:srgbClr val="000000">
                      <a:alpha val="43137"/>
                    </a:srgbClr>
                  </a:outerShdw>
                </a:effectLst>
                <a:latin typeface="Calibri"/>
                <a:ea typeface="+mn-ea"/>
                <a:cs typeface="+mn-cs"/>
              </a:rPr>
              <a:t>1</a:t>
            </a:r>
            <a:endParaRPr lang="en-US" sz="1400" kern="1200" dirty="0">
              <a:solidFill>
                <a:prstClr val="white"/>
              </a:solidFill>
              <a:latin typeface="Calibri"/>
              <a:ea typeface="+mn-ea"/>
              <a:cs typeface="+mn-cs"/>
            </a:endParaRPr>
          </a:p>
        </p:txBody>
      </p:sp>
      <p:sp>
        <p:nvSpPr>
          <p:cNvPr id="8" name="TextBox 7"/>
          <p:cNvSpPr txBox="1"/>
          <p:nvPr/>
        </p:nvSpPr>
        <p:spPr>
          <a:xfrm>
            <a:off x="0" y="2209800"/>
            <a:ext cx="7924800" cy="1754326"/>
          </a:xfrm>
          <a:prstGeom prst="rect">
            <a:avLst/>
          </a:prstGeom>
          <a:solidFill>
            <a:schemeClr val="accent6">
              <a:lumMod val="75000"/>
              <a:alpha val="0"/>
            </a:schemeClr>
          </a:solidFill>
        </p:spPr>
        <p:txBody>
          <a:bodyPr wrap="square" rtlCol="0">
            <a:spAutoFit/>
          </a:bodyPr>
          <a:lstStyle/>
          <a:p>
            <a:pPr algn="ctr" rtl="0"/>
            <a:r>
              <a:rPr lang="en-US" sz="54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Increased professional opportunities</a:t>
            </a:r>
            <a:endParaRPr lang="th-TH" sz="5400" b="1" dirty="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ndParaRPr>
          </a:p>
        </p:txBody>
      </p:sp>
      <p:pic>
        <p:nvPicPr>
          <p:cNvPr id="9" name="Picture 8" descr="business3 copy.jpg"/>
          <p:cNvPicPr>
            <a:picLocks noChangeAspect="1"/>
          </p:cNvPicPr>
          <p:nvPr/>
        </p:nvPicPr>
        <p:blipFill>
          <a:blip r:embed="rId3" cstate="print">
            <a:clrChange>
              <a:clrFrom>
                <a:srgbClr val="FFFFFF"/>
              </a:clrFrom>
              <a:clrTo>
                <a:srgbClr val="FFFFFF">
                  <a:alpha val="0"/>
                </a:srgbClr>
              </a:clrTo>
            </a:clrChange>
          </a:blip>
          <a:stretch>
            <a:fillRect/>
          </a:stretch>
        </p:blipFill>
        <p:spPr>
          <a:xfrm>
            <a:off x="6705600" y="3581400"/>
            <a:ext cx="1317405" cy="2743200"/>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6400800" y="4648200"/>
            <a:ext cx="1809750" cy="1714500"/>
          </a:xfrm>
          <a:prstGeom prst="rect">
            <a:avLst/>
          </a:prstGeom>
          <a:noFill/>
          <a:ln w="9525">
            <a:noFill/>
            <a:miter lim="800000"/>
            <a:headEnd/>
            <a:tailEnd/>
          </a:ln>
          <a:effectLst/>
        </p:spPr>
      </p:pic>
      <p:sp>
        <p:nvSpPr>
          <p:cNvPr id="5" name="Oval 4"/>
          <p:cNvSpPr/>
          <p:nvPr/>
        </p:nvSpPr>
        <p:spPr>
          <a:xfrm>
            <a:off x="228600" y="76200"/>
            <a:ext cx="1676400" cy="1828800"/>
          </a:xfrm>
          <a:prstGeom prst="ellipse">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en-US" sz="7200" b="1" kern="1200" dirty="0" smtClean="0">
                <a:solidFill>
                  <a:prstClr val="white"/>
                </a:solidFill>
                <a:effectLst>
                  <a:outerShdw blurRad="38100" dist="38100" dir="2700000" algn="tl">
                    <a:srgbClr val="000000">
                      <a:alpha val="43137"/>
                    </a:srgbClr>
                  </a:outerShdw>
                </a:effectLst>
                <a:latin typeface="Calibri"/>
                <a:ea typeface="+mn-ea"/>
                <a:cs typeface="+mn-cs"/>
              </a:rPr>
              <a:t>2</a:t>
            </a:r>
            <a:endParaRPr lang="en-US" sz="1400" kern="1200" dirty="0">
              <a:solidFill>
                <a:prstClr val="white"/>
              </a:solidFill>
              <a:latin typeface="Calibri"/>
              <a:ea typeface="+mn-ea"/>
              <a:cs typeface="+mn-cs"/>
            </a:endParaRPr>
          </a:p>
        </p:txBody>
      </p:sp>
      <p:sp>
        <p:nvSpPr>
          <p:cNvPr id="8" name="TextBox 7"/>
          <p:cNvSpPr txBox="1"/>
          <p:nvPr/>
        </p:nvSpPr>
        <p:spPr>
          <a:xfrm>
            <a:off x="0" y="2249269"/>
            <a:ext cx="9144000" cy="2400657"/>
          </a:xfrm>
          <a:prstGeom prst="rect">
            <a:avLst/>
          </a:prstGeom>
          <a:solidFill>
            <a:schemeClr val="accent6">
              <a:lumMod val="75000"/>
              <a:alpha val="0"/>
            </a:schemeClr>
          </a:solidFill>
        </p:spPr>
        <p:txBody>
          <a:bodyPr wrap="square" rtlCol="0">
            <a:spAutoFit/>
          </a:bodyPr>
          <a:lstStyle/>
          <a:p>
            <a:pPr algn="ctr"/>
            <a:r>
              <a:rPr lang="en-US" sz="54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Increased productivity </a:t>
            </a:r>
          </a:p>
          <a:p>
            <a:pPr algn="ctr"/>
            <a:r>
              <a:rPr lang="en-US" sz="4800" b="1" dirty="0" smtClean="0">
                <a:ln cap="rnd" cmpd="thickThin">
                  <a:noFill/>
                  <a:bevel/>
                </a:ln>
                <a:solidFill>
                  <a:srgbClr val="6C3600"/>
                </a:solidFill>
                <a:latin typeface="Calibri"/>
              </a:rPr>
              <a:t>through efficient usage of networking technology</a:t>
            </a:r>
            <a:endParaRPr lang="th-TH" sz="4800" b="1" dirty="0">
              <a:ln cap="rnd" cmpd="thickThin">
                <a:noFill/>
                <a:bevel/>
              </a:ln>
              <a:solidFill>
                <a:srgbClr val="6C3600"/>
              </a:solidFill>
              <a:latin typeface="Calibri"/>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8600" y="76200"/>
            <a:ext cx="1676400" cy="1828800"/>
          </a:xfrm>
          <a:prstGeom prst="ellipse">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en-US" sz="7200" b="1" kern="1200" dirty="0" smtClean="0">
                <a:solidFill>
                  <a:prstClr val="white"/>
                </a:solidFill>
                <a:effectLst>
                  <a:outerShdw blurRad="38100" dist="38100" dir="2700000" algn="tl">
                    <a:srgbClr val="000000">
                      <a:alpha val="43137"/>
                    </a:srgbClr>
                  </a:outerShdw>
                </a:effectLst>
                <a:latin typeface="Calibri"/>
                <a:ea typeface="+mn-ea"/>
                <a:cs typeface="+mn-cs"/>
              </a:rPr>
              <a:t>3</a:t>
            </a:r>
            <a:endParaRPr lang="en-US" sz="1400" kern="1200" dirty="0">
              <a:solidFill>
                <a:prstClr val="white"/>
              </a:solidFill>
              <a:latin typeface="Calibri"/>
              <a:ea typeface="+mn-ea"/>
              <a:cs typeface="+mn-cs"/>
            </a:endParaRPr>
          </a:p>
        </p:txBody>
      </p:sp>
      <p:sp>
        <p:nvSpPr>
          <p:cNvPr id="8" name="TextBox 7"/>
          <p:cNvSpPr txBox="1"/>
          <p:nvPr/>
        </p:nvSpPr>
        <p:spPr>
          <a:xfrm>
            <a:off x="0" y="2249269"/>
            <a:ext cx="9144000" cy="1661993"/>
          </a:xfrm>
          <a:prstGeom prst="rect">
            <a:avLst/>
          </a:prstGeom>
          <a:solidFill>
            <a:schemeClr val="accent6">
              <a:lumMod val="75000"/>
              <a:alpha val="0"/>
            </a:schemeClr>
          </a:solidFill>
        </p:spPr>
        <p:txBody>
          <a:bodyPr wrap="square" rtlCol="0">
            <a:spAutoFit/>
          </a:bodyPr>
          <a:lstStyle/>
          <a:p>
            <a:pPr algn="ctr"/>
            <a:r>
              <a:rPr lang="en-US" sz="54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Develop</a:t>
            </a:r>
            <a:r>
              <a:rPr lang="en-US" sz="4400" b="1" dirty="0" smtClean="0">
                <a:cs typeface="Tahoma" pitchFamily="34" charset="0"/>
              </a:rPr>
              <a:t> </a:t>
            </a:r>
            <a:r>
              <a:rPr lang="en-US" sz="54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skills to engineer </a:t>
            </a:r>
          </a:p>
          <a:p>
            <a:pPr algn="ctr"/>
            <a:r>
              <a:rPr lang="en-US" sz="4800" b="1" dirty="0" smtClean="0">
                <a:ln cap="rnd" cmpd="thickThin">
                  <a:noFill/>
                  <a:bevel/>
                </a:ln>
                <a:solidFill>
                  <a:srgbClr val="6C3600"/>
                </a:solidFill>
                <a:latin typeface="Calibri"/>
              </a:rPr>
              <a:t>state-of-the-art innovations</a:t>
            </a:r>
            <a:endParaRPr lang="th-TH" sz="4800" b="1" dirty="0" smtClean="0">
              <a:ln cap="rnd" cmpd="thickThin">
                <a:noFill/>
                <a:bevel/>
              </a:ln>
              <a:solidFill>
                <a:srgbClr val="6C3600"/>
              </a:solidFill>
              <a:latin typeface="Calibri"/>
            </a:endParaRPr>
          </a:p>
        </p:txBody>
      </p:sp>
      <p:pic>
        <p:nvPicPr>
          <p:cNvPr id="4" name="Picture 3" descr="1061012_86580347.jpg"/>
          <p:cNvPicPr>
            <a:picLocks noChangeAspect="1"/>
          </p:cNvPicPr>
          <p:nvPr/>
        </p:nvPicPr>
        <p:blipFill>
          <a:blip r:embed="rId3" cstate="print">
            <a:clrChange>
              <a:clrFrom>
                <a:srgbClr val="FFFFFF"/>
              </a:clrFrom>
              <a:clrTo>
                <a:srgbClr val="FFFFFF">
                  <a:alpha val="0"/>
                </a:srgbClr>
              </a:clrTo>
            </a:clrChange>
          </a:blip>
          <a:stretch>
            <a:fillRect/>
          </a:stretch>
        </p:blipFill>
        <p:spPr>
          <a:xfrm>
            <a:off x="6324600" y="4038600"/>
            <a:ext cx="1905000" cy="2222501"/>
          </a:xfrm>
          <a:prstGeom prst="rect">
            <a:avLst/>
          </a:prstGeo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8600" y="76200"/>
            <a:ext cx="1676400" cy="1828800"/>
          </a:xfrm>
          <a:prstGeom prst="ellipse">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r>
              <a:rPr lang="en-US" sz="7200" b="1" kern="1200" dirty="0" smtClean="0">
                <a:solidFill>
                  <a:prstClr val="white"/>
                </a:solidFill>
                <a:effectLst>
                  <a:outerShdw blurRad="38100" dist="38100" dir="2700000" algn="tl">
                    <a:srgbClr val="000000">
                      <a:alpha val="43137"/>
                    </a:srgbClr>
                  </a:outerShdw>
                </a:effectLst>
                <a:latin typeface="Calibri"/>
                <a:ea typeface="+mn-ea"/>
                <a:cs typeface="+mn-cs"/>
              </a:rPr>
              <a:t>4</a:t>
            </a:r>
            <a:endParaRPr lang="en-US" sz="1400" kern="1200" dirty="0">
              <a:solidFill>
                <a:prstClr val="white"/>
              </a:solidFill>
              <a:latin typeface="Calibri"/>
              <a:ea typeface="+mn-ea"/>
              <a:cs typeface="+mn-cs"/>
            </a:endParaRPr>
          </a:p>
        </p:txBody>
      </p:sp>
      <p:sp>
        <p:nvSpPr>
          <p:cNvPr id="8" name="TextBox 7"/>
          <p:cNvSpPr txBox="1"/>
          <p:nvPr/>
        </p:nvSpPr>
        <p:spPr>
          <a:xfrm>
            <a:off x="1295400" y="1979474"/>
            <a:ext cx="7010400" cy="1754326"/>
          </a:xfrm>
          <a:prstGeom prst="rect">
            <a:avLst/>
          </a:prstGeom>
          <a:solidFill>
            <a:schemeClr val="accent6">
              <a:lumMod val="75000"/>
              <a:alpha val="0"/>
            </a:schemeClr>
          </a:solidFill>
        </p:spPr>
        <p:txBody>
          <a:bodyPr wrap="square" rtlCol="0">
            <a:spAutoFit/>
          </a:bodyPr>
          <a:lstStyle/>
          <a:p>
            <a:pPr algn="ctr"/>
            <a:r>
              <a:rPr lang="en-US" sz="54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Improved employment </a:t>
            </a:r>
          </a:p>
          <a:p>
            <a:pPr algn="ctr"/>
            <a:r>
              <a:rPr lang="en-US" sz="54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rPr>
              <a:t>and earning potential</a:t>
            </a:r>
            <a:endParaRPr lang="th-TH" sz="5400" b="1" dirty="0" smtClean="0">
              <a:ln cap="rnd" cmpd="thickThin">
                <a:solidFill>
                  <a:prstClr val="black"/>
                </a:solidFill>
                <a:bevel/>
              </a:ln>
              <a:solidFill>
                <a:srgbClr val="FF6600"/>
              </a:solidFill>
              <a:effectLst>
                <a:outerShdw blurRad="50800" dist="50800" dir="5400000" algn="ctr" rotWithShape="0">
                  <a:srgbClr val="000000">
                    <a:alpha val="83000"/>
                  </a:srgbClr>
                </a:outerShdw>
              </a:effectLst>
              <a:latin typeface="Calibri"/>
            </a:endParaRPr>
          </a:p>
        </p:txBody>
      </p:sp>
      <p:grpSp>
        <p:nvGrpSpPr>
          <p:cNvPr id="14" name="Group 13"/>
          <p:cNvGrpSpPr/>
          <p:nvPr/>
        </p:nvGrpSpPr>
        <p:grpSpPr>
          <a:xfrm>
            <a:off x="5929675" y="4114800"/>
            <a:ext cx="2604725" cy="2667000"/>
            <a:chOff x="1703912" y="2834049"/>
            <a:chExt cx="3706288" cy="3743826"/>
          </a:xfrm>
        </p:grpSpPr>
        <p:grpSp>
          <p:nvGrpSpPr>
            <p:cNvPr id="6" name="Group 62"/>
            <p:cNvGrpSpPr/>
            <p:nvPr/>
          </p:nvGrpSpPr>
          <p:grpSpPr>
            <a:xfrm>
              <a:off x="1703912" y="2834049"/>
              <a:ext cx="3706288" cy="3743826"/>
              <a:chOff x="1932513" y="2362202"/>
              <a:chExt cx="3706286" cy="3743825"/>
            </a:xfrm>
          </p:grpSpPr>
          <p:grpSp>
            <p:nvGrpSpPr>
              <p:cNvPr id="7" name="Group 4"/>
              <p:cNvGrpSpPr/>
              <p:nvPr/>
            </p:nvGrpSpPr>
            <p:grpSpPr>
              <a:xfrm>
                <a:off x="2286000" y="2362202"/>
                <a:ext cx="3352799" cy="3743825"/>
                <a:chOff x="1505857" y="2508265"/>
                <a:chExt cx="3618897" cy="3899504"/>
              </a:xfrm>
              <a:scene3d>
                <a:camera prst="orthographicFront">
                  <a:rot lat="0" lon="0" rev="0"/>
                </a:camera>
                <a:lightRig rig="threePt" dir="t"/>
              </a:scene3d>
            </p:grpSpPr>
            <p:grpSp>
              <p:nvGrpSpPr>
                <p:cNvPr id="10" name="Group 26"/>
                <p:cNvGrpSpPr/>
                <p:nvPr/>
              </p:nvGrpSpPr>
              <p:grpSpPr>
                <a:xfrm>
                  <a:off x="1505857" y="2508265"/>
                  <a:ext cx="3515004" cy="3571585"/>
                  <a:chOff x="1505857" y="2508265"/>
                  <a:chExt cx="3515004" cy="3571585"/>
                </a:xfrm>
              </p:grpSpPr>
              <p:cxnSp>
                <p:nvCxnSpPr>
                  <p:cNvPr id="12" name="Straight Arrow Connector 11"/>
                  <p:cNvCxnSpPr/>
                  <p:nvPr/>
                </p:nvCxnSpPr>
                <p:spPr>
                  <a:xfrm rot="5400000" flipH="1" flipV="1">
                    <a:off x="24971" y="4269974"/>
                    <a:ext cx="3571585" cy="48168"/>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505857" y="5787001"/>
                    <a:ext cx="3515004" cy="54744"/>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562049" y="5787002"/>
                  <a:ext cx="1562705" cy="620767"/>
                </a:xfrm>
                <a:prstGeom prst="rect">
                  <a:avLst/>
                </a:prstGeom>
                <a:noFill/>
                <a:ln>
                  <a:noFill/>
                </a:ln>
              </p:spPr>
              <p:txBody>
                <a:bodyPr wrap="square" rtlCol="0">
                  <a:spAutoFit/>
                </a:bodyPr>
                <a:lstStyle/>
                <a:p>
                  <a:pPr algn="l" rtl="0"/>
                  <a:r>
                    <a:rPr lang="en-US" sz="2400" b="1" kern="1200" dirty="0">
                      <a:solidFill>
                        <a:srgbClr val="C00000"/>
                      </a:solidFill>
                      <a:latin typeface="Calibri"/>
                      <a:ea typeface="+mn-ea"/>
                      <a:cs typeface="+mn-cs"/>
                    </a:rPr>
                    <a:t>Time</a:t>
                  </a:r>
                </a:p>
              </p:txBody>
            </p:sp>
          </p:grpSp>
          <p:sp>
            <p:nvSpPr>
              <p:cNvPr id="9" name="TextBox 8"/>
              <p:cNvSpPr txBox="1"/>
              <p:nvPr/>
            </p:nvSpPr>
            <p:spPr>
              <a:xfrm rot="16200000">
                <a:off x="1199860" y="3712826"/>
                <a:ext cx="2085902" cy="620596"/>
              </a:xfrm>
              <a:prstGeom prst="rect">
                <a:avLst/>
              </a:prstGeom>
              <a:noFill/>
              <a:ln>
                <a:noFill/>
              </a:ln>
              <a:scene3d>
                <a:camera prst="orthographicFront">
                  <a:rot lat="0" lon="0" rev="0"/>
                </a:camera>
                <a:lightRig rig="threePt" dir="t"/>
              </a:scene3d>
            </p:spPr>
            <p:txBody>
              <a:bodyPr wrap="square" rtlCol="0">
                <a:spAutoFit/>
              </a:bodyPr>
              <a:lstStyle/>
              <a:p>
                <a:pPr algn="l" rtl="0"/>
                <a:r>
                  <a:rPr lang="en-US" sz="2400" b="1" kern="1200" dirty="0">
                    <a:solidFill>
                      <a:srgbClr val="C00000"/>
                    </a:solidFill>
                    <a:latin typeface="Calibri"/>
                    <a:ea typeface="+mn-ea"/>
                    <a:cs typeface="+mn-cs"/>
                  </a:rPr>
                  <a:t>Income</a:t>
                </a:r>
              </a:p>
            </p:txBody>
          </p:sp>
        </p:grpSp>
        <p:sp>
          <p:nvSpPr>
            <p:cNvPr id="15" name="Freeform 14"/>
            <p:cNvSpPr/>
            <p:nvPr/>
          </p:nvSpPr>
          <p:spPr>
            <a:xfrm>
              <a:off x="2693045" y="3720743"/>
              <a:ext cx="2142793" cy="2069864"/>
            </a:xfrm>
            <a:custGeom>
              <a:avLst/>
              <a:gdLst>
                <a:gd name="connsiteX0" fmla="*/ 0 w 2638425"/>
                <a:gd name="connsiteY0" fmla="*/ 1809750 h 1809750"/>
                <a:gd name="connsiteX1" fmla="*/ 676275 w 2638425"/>
                <a:gd name="connsiteY1" fmla="*/ 1352550 h 1809750"/>
                <a:gd name="connsiteX2" fmla="*/ 1352550 w 2638425"/>
                <a:gd name="connsiteY2" fmla="*/ 1057275 h 1809750"/>
                <a:gd name="connsiteX3" fmla="*/ 2638425 w 2638425"/>
                <a:gd name="connsiteY3" fmla="*/ 0 h 1809750"/>
              </a:gdLst>
              <a:ahLst/>
              <a:cxnLst>
                <a:cxn ang="0">
                  <a:pos x="connsiteX0" y="connsiteY0"/>
                </a:cxn>
                <a:cxn ang="0">
                  <a:pos x="connsiteX1" y="connsiteY1"/>
                </a:cxn>
                <a:cxn ang="0">
                  <a:pos x="connsiteX2" y="connsiteY2"/>
                </a:cxn>
                <a:cxn ang="0">
                  <a:pos x="connsiteX3" y="connsiteY3"/>
                </a:cxn>
              </a:cxnLst>
              <a:rect l="l" t="t" r="r" b="b"/>
              <a:pathLst>
                <a:path w="2638425" h="1809750">
                  <a:moveTo>
                    <a:pt x="0" y="1809750"/>
                  </a:moveTo>
                  <a:cubicBezTo>
                    <a:pt x="225425" y="1643856"/>
                    <a:pt x="450850" y="1477962"/>
                    <a:pt x="676275" y="1352550"/>
                  </a:cubicBezTo>
                  <a:cubicBezTo>
                    <a:pt x="901700" y="1227138"/>
                    <a:pt x="1025525" y="1282700"/>
                    <a:pt x="1352550" y="1057275"/>
                  </a:cubicBezTo>
                  <a:cubicBezTo>
                    <a:pt x="1679575" y="831850"/>
                    <a:pt x="2381250" y="552450"/>
                    <a:pt x="2638425" y="0"/>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kern="1200">
                <a:solidFill>
                  <a:schemeClr val="tx2"/>
                </a:solidFill>
                <a:latin typeface="Calibri"/>
                <a:ea typeface="+mn-ea"/>
                <a:cs typeface="+mn-cs"/>
              </a:endParaRPr>
            </a:p>
          </p:txBody>
        </p:sp>
        <p:cxnSp>
          <p:nvCxnSpPr>
            <p:cNvPr id="16" name="Straight Arrow Connector 15"/>
            <p:cNvCxnSpPr/>
            <p:nvPr/>
          </p:nvCxnSpPr>
          <p:spPr>
            <a:xfrm flipV="1">
              <a:off x="4827952" y="3425178"/>
              <a:ext cx="305688" cy="296322"/>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6&quot;/&gt;&lt;/object&gt;&lt;object type=&quot;3&quot; unique_id=&quot;10005&quot;&gt;&lt;property id=&quot;20148&quot; value=&quot;5&quot;/&gt;&lt;property id=&quot;20300&quot; value=&quot;Slide 2&quot;/&gt;&lt;property id=&quot;20307&quot; value=&quot;313&quot;/&gt;&lt;/object&gt;&lt;object type=&quot;3&quot; unique_id=&quot;10006&quot;&gt;&lt;property id=&quot;20148&quot; value=&quot;5&quot;/&gt;&lt;property id=&quot;20300&quot; value=&quot;Slide 3&quot;/&gt;&lt;property id=&quot;20307&quot; value=&quot;327&quot;/&gt;&lt;/object&gt;&lt;object type=&quot;3&quot; unique_id=&quot;10007&quot;&gt;&lt;property id=&quot;20148&quot; value=&quot;5&quot;/&gt;&lt;property id=&quot;20300&quot; value=&quot;Slide 4&quot;/&gt;&lt;property id=&quot;20307&quot; value=&quot;371&quot;/&gt;&lt;/object&gt;&lt;object type=&quot;3&quot; unique_id=&quot;10008&quot;&gt;&lt;property id=&quot;20148&quot; value=&quot;5&quot;/&gt;&lt;property id=&quot;20300&quot; value=&quot;Slide 5&quot;/&gt;&lt;property id=&quot;20307&quot; value=&quot;372&quot;/&gt;&lt;/object&gt;&lt;object type=&quot;3&quot; unique_id=&quot;10009&quot;&gt;&lt;property id=&quot;20148&quot; value=&quot;5&quot;/&gt;&lt;property id=&quot;20300&quot; value=&quot;Slide 6 - &amp;quot;1&amp;quot;&quot;/&gt;&lt;property id=&quot;20307&quot; value=&quot;373&quot;/&gt;&lt;/object&gt;&lt;object type=&quot;3&quot; unique_id=&quot;10010&quot;&gt;&lt;property id=&quot;20148&quot; value=&quot;5&quot;/&gt;&lt;property id=&quot;20300&quot; value=&quot;Slide 7&quot;/&gt;&lt;property id=&quot;20307&quot; value=&quot;374&quot;/&gt;&lt;/object&gt;&lt;object type=&quot;3&quot; unique_id=&quot;10011&quot;&gt;&lt;property id=&quot;20148&quot; value=&quot;5&quot;/&gt;&lt;property id=&quot;20300&quot; value=&quot;Slide 8 - &amp;quot;2&amp;quot;&quot;/&gt;&lt;property id=&quot;20307&quot; value=&quot;375&quot;/&gt;&lt;/object&gt;&lt;object type=&quot;3&quot; unique_id=&quot;10012&quot;&gt;&lt;property id=&quot;20148&quot; value=&quot;5&quot;/&gt;&lt;property id=&quot;20300&quot; value=&quot;Slide 9&quot;/&gt;&lt;property id=&quot;20307&quot; value=&quot;376&quot;/&gt;&lt;/object&gt;&lt;object type=&quot;3&quot; unique_id=&quot;10013&quot;&gt;&lt;property id=&quot;20148&quot; value=&quot;5&quot;/&gt;&lt;property id=&quot;20300&quot; value=&quot;Slide 10 - &amp;quot;3&amp;quot;&quot;/&gt;&lt;property id=&quot;20307&quot; value=&quot;377&quot;/&gt;&lt;/object&gt;&lt;object type=&quot;3&quot; unique_id=&quot;10014&quot;&gt;&lt;property id=&quot;20148&quot; value=&quot;5&quot;/&gt;&lt;property id=&quot;20300&quot; value=&quot;Slide 11&quot;/&gt;&lt;property id=&quot;20307&quot; value=&quot;378&quot;/&gt;&lt;/object&gt;&lt;object type=&quot;3&quot; unique_id=&quot;10015&quot;&gt;&lt;property id=&quot;20148&quot; value=&quot;5&quot;/&gt;&lt;property id=&quot;20300&quot; value=&quot;Slide 12 - &amp;quot;4&amp;quot;&quot;/&gt;&lt;property id=&quot;20307&quot; value=&quot;379&quot;/&gt;&lt;/object&gt;&lt;object type=&quot;3&quot; unique_id=&quot;10016&quot;&gt;&lt;property id=&quot;20148&quot; value=&quot;5&quot;/&gt;&lt;property id=&quot;20300&quot; value=&quot;Slide 13&quot;/&gt;&lt;property id=&quot;20307&quot; value=&quot;380&quot;/&gt;&lt;/object&gt;&lt;object type=&quot;3&quot; unique_id=&quot;10017&quot;&gt;&lt;property id=&quot;20148&quot; value=&quot;5&quot;/&gt;&lt;property id=&quot;20300&quot; value=&quot;Slide 14 - &amp;quot;…&amp;quot;&quot;/&gt;&lt;property id=&quot;20307&quot; value=&quot;381&quot;/&gt;&lt;/object&gt;&lt;object type=&quot;3&quot; unique_id=&quot;10018&quot;&gt;&lt;property id=&quot;20148&quot; value=&quot;5&quot;/&gt;&lt;property id=&quot;20300&quot; value=&quot;Slide 15&quot;/&gt;&lt;property id=&quot;20307&quot; value=&quot;382&quot;/&gt;&lt;/object&gt;&lt;object type=&quot;3&quot; unique_id=&quot;10019&quot;&gt;&lt;property id=&quot;20148&quot; value=&quot;5&quot;/&gt;&lt;property id=&quot;20300&quot; value=&quot;Slide 16&quot;/&gt;&lt;property id=&quot;20307&quot; value=&quot;383&quot;/&gt;&lt;/object&gt;&lt;object type=&quot;3&quot; unique_id=&quot;10020&quot;&gt;&lt;property id=&quot;20148&quot; value=&quot;5&quot;/&gt;&lt;property id=&quot;20300&quot; value=&quot;Slide 17&quot;/&gt;&lt;property id=&quot;20307&quot; value=&quot;384&quot;/&gt;&lt;/object&gt;&lt;object type=&quot;3&quot; unique_id=&quot;10021&quot;&gt;&lt;property id=&quot;20148&quot; value=&quot;5&quot;/&gt;&lt;property id=&quot;20300&quot; value=&quot;Slide 18&quot;/&gt;&lt;property id=&quot;20307&quot; value=&quot;354&quot;/&gt;&lt;/object&gt;&lt;object type=&quot;3&quot; unique_id=&quot;10022&quot;&gt;&lt;property id=&quot;20148&quot; value=&quot;5&quot;/&gt;&lt;property id=&quot;20300&quot; value=&quot;Slide 19&quot;/&gt;&lt;property id=&quot;20307&quot; value=&quot;339&quot;/&gt;&lt;/object&gt;&lt;object type=&quot;3&quot; unique_id=&quot;10023&quot;&gt;&lt;property id=&quot;20148&quot; value=&quot;5&quot;/&gt;&lt;property id=&quot;20300&quot; value=&quot;Slide 20&quot;/&gt;&lt;property id=&quot;20307&quot; value=&quot;346&quot;/&gt;&lt;/object&gt;&lt;object type=&quot;3&quot; unique_id=&quot;10024&quot;&gt;&lt;property id=&quot;20148&quot; value=&quot;5&quot;/&gt;&lt;property id=&quot;20300&quot; value=&quot;Slide 21&quot;/&gt;&lt;property id=&quot;20307&quot; value=&quot;364&quot;/&gt;&lt;/object&gt;&lt;object type=&quot;3&quot; unique_id=&quot;10025&quot;&gt;&lt;property id=&quot;20148&quot; value=&quot;5&quot;/&gt;&lt;property id=&quot;20300&quot; value=&quot;Slide 22&quot;/&gt;&lt;property id=&quot;20307&quot; value=&quot;353&quot;/&gt;&lt;/object&gt;&lt;object type=&quot;3&quot; unique_id=&quot;10026&quot;&gt;&lt;property id=&quot;20148&quot; value=&quot;5&quot;/&gt;&lt;property id=&quot;20300&quot; value=&quot;Slide 23&quot;/&gt;&lt;property id=&quot;20307&quot; value=&quot;344&quot;/&gt;&lt;/object&gt;&lt;object type=&quot;3&quot; unique_id=&quot;10027&quot;&gt;&lt;property id=&quot;20148&quot; value=&quot;5&quot;/&gt;&lt;property id=&quot;20300&quot; value=&quot;Slide 24&quot;/&gt;&lt;property id=&quot;20307&quot; value=&quot;355&quot;/&gt;&lt;/object&gt;&lt;object type=&quot;3&quot; unique_id=&quot;10028&quot;&gt;&lt;property id=&quot;20148&quot; value=&quot;5&quot;/&gt;&lt;property id=&quot;20300&quot; value=&quot;Slide 25&quot;/&gt;&lt;property id=&quot;20307&quot; value=&quot;343&quot;/&gt;&lt;/object&gt;&lt;object type=&quot;3&quot; unique_id=&quot;10029&quot;&gt;&lt;property id=&quot;20148&quot; value=&quot;5&quot;/&gt;&lt;property id=&quot;20300&quot; value=&quot;Slide 26&quot;/&gt;&lt;property id=&quot;20307&quot; value=&quot;365&quot;/&gt;&lt;/object&gt;&lt;object type=&quot;3&quot; unique_id=&quot;10030&quot;&gt;&lt;property id=&quot;20148&quot; value=&quot;5&quot;/&gt;&lt;property id=&quot;20300&quot; value=&quot;Slide 27&quot;/&gt;&lt;property id=&quot;20307&quot; value=&quot;312&quot;/&gt;&lt;/object&gt;&lt;object type=&quot;3&quot; unique_id=&quot;10031&quot;&gt;&lt;property id=&quot;20148&quot; value=&quot;5&quot;/&gt;&lt;property id=&quot;20300&quot; value=&quot;Slide 28&quot;/&gt;&lt;property id=&quot;20307&quot; value=&quot;278&quot;/&gt;&lt;/object&gt;&lt;object type=&quot;3&quot; unique_id=&quot;10032&quot;&gt;&lt;property id=&quot;20148&quot; value=&quot;5&quot;/&gt;&lt;property id=&quot;20300&quot; value=&quot;Slide 29&quot;/&gt;&lt;property id=&quot;20307&quot; value=&quot;263&quot;/&gt;&lt;/object&gt;&lt;object type=&quot;3&quot; unique_id=&quot;10033&quot;&gt;&lt;property id=&quot;20148&quot; value=&quot;5&quot;/&gt;&lt;property id=&quot;20300&quot; value=&quot;Slide 30&quot;/&gt;&lt;property id=&quot;20307&quot; value=&quot;370&quot;/&gt;&lt;/object&gt;&lt;object type=&quot;3&quot; unique_id=&quot;10034&quot;&gt;&lt;property id=&quot;20148&quot; value=&quot;5&quot;/&gt;&lt;property id=&quot;20300&quot; value=&quot;Slide 31&quot;/&gt;&lt;property id=&quot;20307&quot; value=&quot;361&quot;/&gt;&lt;/object&gt;&lt;object type=&quot;3&quot; unique_id=&quot;10035&quot;&gt;&lt;property id=&quot;20148&quot; value=&quot;5&quot;/&gt;&lt;property id=&quot;20300&quot; value=&quot;Slide 32&quot;/&gt;&lt;property id=&quot;20307&quot; value=&quot;273&quot;/&gt;&lt;/object&gt;&lt;object type=&quot;3&quot; unique_id=&quot;10036&quot;&gt;&lt;property id=&quot;20148&quot; value=&quot;5&quot;/&gt;&lt;property id=&quot;20300&quot; value=&quot;Slide 33&quot;/&gt;&lt;property id=&quot;20307&quot; value=&quot;385&quot;/&gt;&lt;/object&gt;&lt;/object&gt;&lt;/object&gt;&lt;/database&gt;"/>
  <p:tag name="SECTOMILLISECCONVERTED" val="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4203</TotalTime>
  <Words>2267</Words>
  <Application>Microsoft Office PowerPoint</Application>
  <PresentationFormat>On-screen Show (4:3)</PresentationFormat>
  <Paragraphs>308</Paragraphs>
  <Slides>38</Slides>
  <Notes>38</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38</vt:i4>
      </vt:variant>
    </vt:vector>
  </HeadingPairs>
  <TitlesOfParts>
    <vt:vector size="56" baseType="lpstr">
      <vt:lpstr>Agency FB</vt:lpstr>
      <vt:lpstr>Arial</vt:lpstr>
      <vt:lpstr>Calibri</vt:lpstr>
      <vt:lpstr>Century Gothic</vt:lpstr>
      <vt:lpstr>Consolas</vt:lpstr>
      <vt:lpstr>Cordia New</vt:lpstr>
      <vt:lpstr>Tahoma</vt:lpstr>
      <vt:lpstr>Times New Roman</vt:lpstr>
      <vt:lpstr>Wingdings</vt:lpstr>
      <vt:lpstr>Wingdings 2</vt:lpstr>
      <vt:lpstr>Office Theme</vt:lpstr>
      <vt:lpstr>Default Theme</vt:lpstr>
      <vt:lpstr>3_Office Theme</vt:lpstr>
      <vt:lpstr>1_Office Theme</vt:lpstr>
      <vt:lpstr>2_Office Theme</vt:lpstr>
      <vt:lpstr>4_Office Theme</vt:lpstr>
      <vt:lpstr>5_Office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Overall Problem:   How to build a scalable heterogeneous network</vt:lpstr>
      <vt:lpstr> Problem:   How to directly connect nodes into a single network</vt:lpstr>
      <vt:lpstr> Problem:   How to connect nodes that cannot be directly connected (for any reason including cost)</vt:lpstr>
      <vt:lpstr> Problem:   How to interconnect nodes belonging to different networks</vt:lpstr>
      <vt:lpstr> Problem:    How can processes on different nodes communicate efficiently</vt:lpstr>
      <vt:lpstr> Problem:   How to ensure that communication links are not overburdened</vt:lpstr>
      <vt:lpstr> Problem:   How to translate the (potentially) different data representation formats on different networks/ nodes</vt:lpstr>
      <vt:lpstr> Problem:   How to ensure the security of network and the data that traverses on it</vt:lpstr>
      <vt:lpstr> Problem:    How to design protocols for applications that use networks</vt:lpstr>
      <vt:lpstr> Problem:   How to monitor the performance of networks and manage them to ensure proper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junaid.qadir</dc:creator>
  <cp:lastModifiedBy>user</cp:lastModifiedBy>
  <cp:revision>501</cp:revision>
  <dcterms:created xsi:type="dcterms:W3CDTF">2008-10-31T04:37:28Z</dcterms:created>
  <dcterms:modified xsi:type="dcterms:W3CDTF">2021-03-24T04:18:28Z</dcterms:modified>
</cp:coreProperties>
</file>